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29" r:id="rId5"/>
  </p:sldMasterIdLst>
  <p:notesMasterIdLst>
    <p:notesMasterId r:id="rId27"/>
  </p:notesMasterIdLst>
  <p:handoutMasterIdLst>
    <p:handoutMasterId r:id="rId28"/>
  </p:handoutMasterIdLst>
  <p:sldIdLst>
    <p:sldId id="1866" r:id="rId6"/>
    <p:sldId id="1861" r:id="rId7"/>
    <p:sldId id="259" r:id="rId8"/>
    <p:sldId id="350" r:id="rId9"/>
    <p:sldId id="1870" r:id="rId10"/>
    <p:sldId id="262" r:id="rId11"/>
    <p:sldId id="266" r:id="rId12"/>
    <p:sldId id="276" r:id="rId13"/>
    <p:sldId id="352" r:id="rId14"/>
    <p:sldId id="1872" r:id="rId15"/>
    <p:sldId id="1868" r:id="rId16"/>
    <p:sldId id="1867" r:id="rId17"/>
    <p:sldId id="1587" r:id="rId18"/>
    <p:sldId id="1869" r:id="rId19"/>
    <p:sldId id="1871" r:id="rId20"/>
    <p:sldId id="1862" r:id="rId21"/>
    <p:sldId id="1863" r:id="rId22"/>
    <p:sldId id="1864" r:id="rId23"/>
    <p:sldId id="1865" r:id="rId24"/>
    <p:sldId id="301" r:id="rId25"/>
    <p:sldId id="1840"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KMUG Template" id="{888AB95E-1B7E-4E95-8F39-C5D0E8372BC2}">
          <p14:sldIdLst>
            <p14:sldId id="1866"/>
            <p14:sldId id="1861"/>
            <p14:sldId id="259"/>
            <p14:sldId id="350"/>
            <p14:sldId id="1870"/>
            <p14:sldId id="262"/>
            <p14:sldId id="266"/>
            <p14:sldId id="276"/>
            <p14:sldId id="352"/>
            <p14:sldId id="1872"/>
            <p14:sldId id="1868"/>
            <p14:sldId id="1867"/>
            <p14:sldId id="1587"/>
            <p14:sldId id="1869"/>
            <p14:sldId id="1871"/>
            <p14:sldId id="1862"/>
            <p14:sldId id="1863"/>
            <p14:sldId id="1864"/>
            <p14:sldId id="1865"/>
            <p14:sldId id="301"/>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4001"/>
    <a:srgbClr val="FFB900"/>
    <a:srgbClr val="FFFFFF"/>
    <a:srgbClr val="D83B01"/>
    <a:srgbClr val="1A1919"/>
    <a:srgbClr val="737373"/>
    <a:srgbClr val="BDBDBD"/>
    <a:srgbClr val="D2D2D2"/>
    <a:srgbClr val="E6E6E6"/>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5" autoAdjust="0"/>
    <p:restoredTop sz="97271" autoAdjust="0"/>
  </p:normalViewPr>
  <p:slideViewPr>
    <p:cSldViewPr snapToGrid="0">
      <p:cViewPr varScale="1">
        <p:scale>
          <a:sx n="114" d="100"/>
          <a:sy n="114" d="100"/>
        </p:scale>
        <p:origin x="534" y="4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12/14/2018 4:47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12/14/2018 4:45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12/14/2018 4:45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12/14/2018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3</a:t>
            </a:fld>
            <a:endParaRPr lang="en-US"/>
          </a:p>
        </p:txBody>
      </p:sp>
    </p:spTree>
    <p:extLst>
      <p:ext uri="{BB962C8B-B14F-4D97-AF65-F5344CB8AC3E}">
        <p14:creationId xmlns:p14="http://schemas.microsoft.com/office/powerpoint/2010/main" val="327121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4</a:t>
            </a:fld>
            <a:endParaRPr lang="en-US"/>
          </a:p>
        </p:txBody>
      </p:sp>
    </p:spTree>
    <p:extLst>
      <p:ext uri="{BB962C8B-B14F-4D97-AF65-F5344CB8AC3E}">
        <p14:creationId xmlns:p14="http://schemas.microsoft.com/office/powerpoint/2010/main" val="273946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6</a:t>
            </a:fld>
            <a:endParaRPr lang="en-US"/>
          </a:p>
        </p:txBody>
      </p:sp>
    </p:spTree>
    <p:extLst>
      <p:ext uri="{BB962C8B-B14F-4D97-AF65-F5344CB8AC3E}">
        <p14:creationId xmlns:p14="http://schemas.microsoft.com/office/powerpoint/2010/main" val="315693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7</a:t>
            </a:fld>
            <a:endParaRPr lang="en-US"/>
          </a:p>
        </p:txBody>
      </p:sp>
    </p:spTree>
    <p:extLst>
      <p:ext uri="{BB962C8B-B14F-4D97-AF65-F5344CB8AC3E}">
        <p14:creationId xmlns:p14="http://schemas.microsoft.com/office/powerpoint/2010/main" val="178814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12/14/2018 4:46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29542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12/14/2018 4:46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089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4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12/14/2018 4:46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9702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8" name="TextBox 7">
            <a:extLst>
              <a:ext uri="{FF2B5EF4-FFF2-40B4-BE49-F238E27FC236}">
                <a16:creationId xmlns:a16="http://schemas.microsoft.com/office/drawing/2014/main" id="{92995C7E-640B-42A4-AB19-52186A20115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FB459886-0D20-442C-A485-66B9D8DCEA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grpSp>
        <p:nvGrpSpPr>
          <p:cNvPr id="6" name="Group 5">
            <a:extLst>
              <a:ext uri="{FF2B5EF4-FFF2-40B4-BE49-F238E27FC236}">
                <a16:creationId xmlns:a16="http://schemas.microsoft.com/office/drawing/2014/main" id="{957C8FD5-1D5C-4F01-AB86-F237B485A354}"/>
              </a:ext>
            </a:extLst>
          </p:cNvPr>
          <p:cNvGrpSpPr/>
          <p:nvPr userDrawn="1"/>
        </p:nvGrpSpPr>
        <p:grpSpPr>
          <a:xfrm>
            <a:off x="7935191" y="479816"/>
            <a:ext cx="3962477" cy="655769"/>
            <a:chOff x="7935191" y="479816"/>
            <a:chExt cx="3962477" cy="655769"/>
          </a:xfrm>
        </p:grpSpPr>
        <p:pic>
          <p:nvPicPr>
            <p:cNvPr id="3" name="Picture 2" descr="A picture containing clipart&#10;&#10;Description automatically generated">
              <a:extLst>
                <a:ext uri="{FF2B5EF4-FFF2-40B4-BE49-F238E27FC236}">
                  <a16:creationId xmlns:a16="http://schemas.microsoft.com/office/drawing/2014/main" id="{7F1AF906-7D17-4082-9AB7-86EB289575B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5" name="Picture 4" descr="A close up of a sign&#10;&#10;Description automatically generated">
              <a:extLst>
                <a:ext uri="{FF2B5EF4-FFF2-40B4-BE49-F238E27FC236}">
                  <a16:creationId xmlns:a16="http://schemas.microsoft.com/office/drawing/2014/main" id="{FDFA97A9-459E-4629-92A3-42932107844C}"/>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0" name="Rectangle 9">
              <a:extLst>
                <a:ext uri="{FF2B5EF4-FFF2-40B4-BE49-F238E27FC236}">
                  <a16:creationId xmlns:a16="http://schemas.microsoft.com/office/drawing/2014/main" id="{67CF36C2-A997-4EB7-9489-030430482A5E}"/>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pic>
        <p:nvPicPr>
          <p:cNvPr id="4" name="Picture 3" descr="A picture containing person&#10;&#10;Description automatically generated">
            <a:extLst>
              <a:ext uri="{FF2B5EF4-FFF2-40B4-BE49-F238E27FC236}">
                <a16:creationId xmlns:a16="http://schemas.microsoft.com/office/drawing/2014/main" id="{DE15158F-0695-4368-A7F6-A46F5CA429B8}"/>
              </a:ext>
            </a:extLst>
          </p:cNvPr>
          <p:cNvPicPr>
            <a:picLocks noChangeAspect="1"/>
          </p:cNvPicPr>
          <p:nvPr userDrawn="1"/>
        </p:nvPicPr>
        <p:blipFill>
          <a:blip r:embed="rId5"/>
          <a:stretch>
            <a:fillRect/>
          </a:stretch>
        </p:blipFill>
        <p:spPr>
          <a:xfrm>
            <a:off x="1320039" y="1398931"/>
            <a:ext cx="9586952" cy="49657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2" name="TextBox 31">
            <a:extLst>
              <a:ext uri="{FF2B5EF4-FFF2-40B4-BE49-F238E27FC236}">
                <a16:creationId xmlns:a16="http://schemas.microsoft.com/office/drawing/2014/main" id="{A2DD6E7C-E358-4DFA-95AE-21AE08D233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3" name="Rectangle 32">
            <a:extLst>
              <a:ext uri="{FF2B5EF4-FFF2-40B4-BE49-F238E27FC236}">
                <a16:creationId xmlns:a16="http://schemas.microsoft.com/office/drawing/2014/main" id="{34D03893-6C22-469A-9490-5C6F8A00BC1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7" name="TextBox 36">
            <a:extLst>
              <a:ext uri="{FF2B5EF4-FFF2-40B4-BE49-F238E27FC236}">
                <a16:creationId xmlns:a16="http://schemas.microsoft.com/office/drawing/2014/main" id="{E735ED7D-1E3A-4AD8-98F2-E31E5216B80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8" name="Rectangle 37">
            <a:extLst>
              <a:ext uri="{FF2B5EF4-FFF2-40B4-BE49-F238E27FC236}">
                <a16:creationId xmlns:a16="http://schemas.microsoft.com/office/drawing/2014/main" id="{277D92AF-EAB1-4703-8412-92B9BA94639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4617891E-7318-4F94-A367-7482B4F95B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8F59F54-D5D4-4454-B519-6954FCC6AEC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3" name="TextBox 2">
            <a:extLst>
              <a:ext uri="{FF2B5EF4-FFF2-40B4-BE49-F238E27FC236}">
                <a16:creationId xmlns:a16="http://schemas.microsoft.com/office/drawing/2014/main" id="{DA17573A-792A-4045-B9A6-BDA4EB69B7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FD1BF8DB-BAE8-4E67-8A33-7CA14B9F1F9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D95B7A4-1653-42D5-9E28-030187C1126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8A4CB2D-7D57-4C85-B696-8F4BCF76CC7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F5B5EF-00AD-4580-BAE7-B21084E069D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7A964AB2-9E68-423C-821C-B5C53A065A5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C985595-7201-4CF5-A586-1FD1BBDDA2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25B000B0-CF52-4C0A-BEB5-B798FAD82D5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816D21A8-62E4-4BA7-B55A-E0145DF5C6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grpSp>
        <p:nvGrpSpPr>
          <p:cNvPr id="5" name="Group 4">
            <a:extLst>
              <a:ext uri="{FF2B5EF4-FFF2-40B4-BE49-F238E27FC236}">
                <a16:creationId xmlns:a16="http://schemas.microsoft.com/office/drawing/2014/main" id="{F82E0A46-B6B4-4948-85A7-A454750AE07B}"/>
              </a:ext>
            </a:extLst>
          </p:cNvPr>
          <p:cNvGrpSpPr/>
          <p:nvPr userDrawn="1"/>
        </p:nvGrpSpPr>
        <p:grpSpPr>
          <a:xfrm>
            <a:off x="7935191" y="479816"/>
            <a:ext cx="3962477" cy="655769"/>
            <a:chOff x="7935191" y="479816"/>
            <a:chExt cx="3962477" cy="655769"/>
          </a:xfrm>
        </p:grpSpPr>
        <p:pic>
          <p:nvPicPr>
            <p:cNvPr id="6" name="Picture 5" descr="A picture containing clipart&#10;&#10;Description automatically generated">
              <a:extLst>
                <a:ext uri="{FF2B5EF4-FFF2-40B4-BE49-F238E27FC236}">
                  <a16:creationId xmlns:a16="http://schemas.microsoft.com/office/drawing/2014/main" id="{A192639B-5949-4F80-9C68-F886724822DD}"/>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8" name="Picture 7" descr="A close up of a sign&#10;&#10;Description automatically generated">
              <a:extLst>
                <a:ext uri="{FF2B5EF4-FFF2-40B4-BE49-F238E27FC236}">
                  <a16:creationId xmlns:a16="http://schemas.microsoft.com/office/drawing/2014/main" id="{7B025952-3D39-4677-B653-355DAF14C5A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9" name="Rectangle 8">
              <a:extLst>
                <a:ext uri="{FF2B5EF4-FFF2-40B4-BE49-F238E27FC236}">
                  <a16:creationId xmlns:a16="http://schemas.microsoft.com/office/drawing/2014/main" id="{90CEDEB6-E1CA-4E77-8F7B-30327276792B}"/>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0" name="TextBox 9">
            <a:extLst>
              <a:ext uri="{FF2B5EF4-FFF2-40B4-BE49-F238E27FC236}">
                <a16:creationId xmlns:a16="http://schemas.microsoft.com/office/drawing/2014/main" id="{A80F01C3-6A50-4A86-B007-58F22E4BA0E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39B3A07F-8CB0-4E47-AD1D-DC9ED8BB52AA}"/>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pic>
        <p:nvPicPr>
          <p:cNvPr id="12" name="Picture 11" descr="A picture containing person&#10;&#10;Description automatically generated">
            <a:extLst>
              <a:ext uri="{FF2B5EF4-FFF2-40B4-BE49-F238E27FC236}">
                <a16:creationId xmlns:a16="http://schemas.microsoft.com/office/drawing/2014/main" id="{86A5F8B8-DF31-490E-A61D-74978CC01EE4}"/>
              </a:ext>
            </a:extLst>
          </p:cNvPr>
          <p:cNvPicPr>
            <a:picLocks noChangeAspect="1"/>
          </p:cNvPicPr>
          <p:nvPr userDrawn="1"/>
        </p:nvPicPr>
        <p:blipFill>
          <a:blip r:embed="rId5"/>
          <a:stretch>
            <a:fillRect/>
          </a:stretch>
        </p:blipFill>
        <p:spPr>
          <a:xfrm>
            <a:off x="1320039" y="1398931"/>
            <a:ext cx="9586952" cy="4965741"/>
          </a:xfrm>
          <a:prstGeom prst="rect">
            <a:avLst/>
          </a:prstGeom>
        </p:spPr>
      </p:pic>
    </p:spTree>
    <p:extLst>
      <p:ext uri="{BB962C8B-B14F-4D97-AF65-F5344CB8AC3E}">
        <p14:creationId xmlns:p14="http://schemas.microsoft.com/office/powerpoint/2010/main" val="3127578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9" name="Group 8">
            <a:extLst>
              <a:ext uri="{FF2B5EF4-FFF2-40B4-BE49-F238E27FC236}">
                <a16:creationId xmlns:a16="http://schemas.microsoft.com/office/drawing/2014/main" id="{BAC18897-D3F6-4D4B-B9C1-5D2B4D5C3EC5}"/>
              </a:ext>
            </a:extLst>
          </p:cNvPr>
          <p:cNvGrpSpPr/>
          <p:nvPr userDrawn="1"/>
        </p:nvGrpSpPr>
        <p:grpSpPr>
          <a:xfrm>
            <a:off x="7935191" y="479816"/>
            <a:ext cx="3962477" cy="655769"/>
            <a:chOff x="7935191" y="479816"/>
            <a:chExt cx="3962477" cy="655769"/>
          </a:xfrm>
        </p:grpSpPr>
        <p:pic>
          <p:nvPicPr>
            <p:cNvPr id="10" name="Picture 9" descr="A picture containing clipart&#10;&#10;Description automatically generated">
              <a:extLst>
                <a:ext uri="{FF2B5EF4-FFF2-40B4-BE49-F238E27FC236}">
                  <a16:creationId xmlns:a16="http://schemas.microsoft.com/office/drawing/2014/main" id="{42E3D751-9437-4334-94C4-ECF57C0BC433}"/>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1" name="Picture 10" descr="A close up of a sign&#10;&#10;Description automatically generated">
              <a:extLst>
                <a:ext uri="{FF2B5EF4-FFF2-40B4-BE49-F238E27FC236}">
                  <a16:creationId xmlns:a16="http://schemas.microsoft.com/office/drawing/2014/main" id="{26F0FFCF-D407-430D-9355-EEEA2CAD841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2" name="Rectangle 11">
              <a:extLst>
                <a:ext uri="{FF2B5EF4-FFF2-40B4-BE49-F238E27FC236}">
                  <a16:creationId xmlns:a16="http://schemas.microsoft.com/office/drawing/2014/main" id="{90148789-2A4B-4CD3-84FB-E5B6D89B5925}"/>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3" name="Group 2">
            <a:extLst>
              <a:ext uri="{FF2B5EF4-FFF2-40B4-BE49-F238E27FC236}">
                <a16:creationId xmlns:a16="http://schemas.microsoft.com/office/drawing/2014/main" id="{4AC3B564-A5B5-42C3-926F-35FEF1D78421}"/>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DA165DDE-0E34-4D31-9C6F-4BA03EF9BF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81A4DCA5-29F8-41BD-B942-241362E2305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1A58F407-9CB0-431C-A813-6F1900AB20D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10" name="Group 9">
            <a:extLst>
              <a:ext uri="{FF2B5EF4-FFF2-40B4-BE49-F238E27FC236}">
                <a16:creationId xmlns:a16="http://schemas.microsoft.com/office/drawing/2014/main" id="{513AD94A-A228-46F8-845C-EF5D3EC75CC0}"/>
              </a:ext>
            </a:extLst>
          </p:cNvPr>
          <p:cNvGrpSpPr/>
          <p:nvPr userDrawn="1"/>
        </p:nvGrpSpPr>
        <p:grpSpPr>
          <a:xfrm>
            <a:off x="7935191" y="479816"/>
            <a:ext cx="3962477" cy="655769"/>
            <a:chOff x="7935191" y="479816"/>
            <a:chExt cx="3962477" cy="655769"/>
          </a:xfrm>
        </p:grpSpPr>
        <p:pic>
          <p:nvPicPr>
            <p:cNvPr id="11" name="Picture 10" descr="A picture containing clipart&#10;&#10;Description automatically generated">
              <a:extLst>
                <a:ext uri="{FF2B5EF4-FFF2-40B4-BE49-F238E27FC236}">
                  <a16:creationId xmlns:a16="http://schemas.microsoft.com/office/drawing/2014/main" id="{356C35CD-D0EF-4833-8FAC-D9BF39A5F15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E07D78C-6E7B-4AA3-A170-1A2DB0B23C91}"/>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3" name="Rectangle 12">
              <a:extLst>
                <a:ext uri="{FF2B5EF4-FFF2-40B4-BE49-F238E27FC236}">
                  <a16:creationId xmlns:a16="http://schemas.microsoft.com/office/drawing/2014/main" id="{D0134B45-20D2-4B0C-AE53-C1F19E1FFA80}"/>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4" name="TextBox 13">
            <a:extLst>
              <a:ext uri="{FF2B5EF4-FFF2-40B4-BE49-F238E27FC236}">
                <a16:creationId xmlns:a16="http://schemas.microsoft.com/office/drawing/2014/main" id="{A8223757-EC9A-4D5B-BCBB-1EF37484DF9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5" name="Rectangle 14">
            <a:extLst>
              <a:ext uri="{FF2B5EF4-FFF2-40B4-BE49-F238E27FC236}">
                <a16:creationId xmlns:a16="http://schemas.microsoft.com/office/drawing/2014/main" id="{EF6F4A92-9091-4CEE-8F35-CC9790D10FD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93586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5AE4BF7-FD20-4D25-A822-0D54DE157D7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A0F5BFB8-20B5-4A67-82A2-DCACDE6A268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6741109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B40131F-544E-4693-8258-D82AFC7ED3FF}"/>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4093DE27-C83E-4782-9916-EBD1F67D5AB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96087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A6DC0C7-3C52-4642-8234-3E78CA6C741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FD71891-CBF4-48DA-910C-DB814B221C8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082465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3FAFB25C-2247-45C8-BEBA-D300BF19DDA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2F3246A0-D7F8-4692-AD45-167EF7ED24A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457428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5437ED5-B3A6-468C-8872-08D3A8DFFA9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ED82B7B-FF6E-414D-8082-49802DCBECD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328431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BD627ADC-0BA9-442D-94ED-656EBF32B9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CB363FE1-B280-4403-9135-D6E6066C8F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985428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2E9D38EA-72B0-40E9-90B7-6F010B233F0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2DB281B-8416-49CA-8DF0-1881F7EFB3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0874880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TextBox 8">
            <a:extLst>
              <a:ext uri="{FF2B5EF4-FFF2-40B4-BE49-F238E27FC236}">
                <a16:creationId xmlns:a16="http://schemas.microsoft.com/office/drawing/2014/main" id="{7E3C02C7-BE5A-49B0-B0C1-F0CD23B28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E2326C0-B8AB-4663-A25B-B9C9B2B7A1E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383808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8" name="TextBox 7">
            <a:extLst>
              <a:ext uri="{FF2B5EF4-FFF2-40B4-BE49-F238E27FC236}">
                <a16:creationId xmlns:a16="http://schemas.microsoft.com/office/drawing/2014/main" id="{1493B1C5-B700-4C22-899D-B4F64621ED1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8165E58D-2B97-46D8-95D2-E901C5811D4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246752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381F392-FABB-4619-A4DD-AE7B4B0EC32A}"/>
              </a:ext>
            </a:extLst>
          </p:cNvPr>
          <p:cNvGrpSpPr/>
          <p:nvPr userDrawn="1"/>
        </p:nvGrpSpPr>
        <p:grpSpPr>
          <a:xfrm>
            <a:off x="584200" y="6510544"/>
            <a:ext cx="10942461" cy="395625"/>
            <a:chOff x="584200" y="6510544"/>
            <a:chExt cx="10942461" cy="395625"/>
          </a:xfrm>
        </p:grpSpPr>
        <p:sp>
          <p:nvSpPr>
            <p:cNvPr id="10" name="TextBox 9">
              <a:extLst>
                <a:ext uri="{FF2B5EF4-FFF2-40B4-BE49-F238E27FC236}">
                  <a16:creationId xmlns:a16="http://schemas.microsoft.com/office/drawing/2014/main" id="{6BC40BBE-EB3D-4D51-8AC1-9B45761AC59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7399D378-F650-4BE1-AED0-03DEFD6707B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6F32818B-7FE7-44C8-B727-2082AB20A03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8" name="TextBox 7">
            <a:extLst>
              <a:ext uri="{FF2B5EF4-FFF2-40B4-BE49-F238E27FC236}">
                <a16:creationId xmlns:a16="http://schemas.microsoft.com/office/drawing/2014/main" id="{24E3B07E-9D1E-4DC1-B0EC-17A7A43E301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0A20F591-5575-4EDE-9D15-CCC126DF54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59999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7" name="TextBox 6">
            <a:extLst>
              <a:ext uri="{FF2B5EF4-FFF2-40B4-BE49-F238E27FC236}">
                <a16:creationId xmlns:a16="http://schemas.microsoft.com/office/drawing/2014/main" id="{B293E634-5F79-4A6C-8132-A7EEB395C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0D003E6-D5F5-45BC-BD55-AE615B3F18B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381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7" name="TextBox 6">
            <a:extLst>
              <a:ext uri="{FF2B5EF4-FFF2-40B4-BE49-F238E27FC236}">
                <a16:creationId xmlns:a16="http://schemas.microsoft.com/office/drawing/2014/main" id="{1A22DB29-FA23-464C-8AE2-DC68DE306F6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CA617873-142A-4C7D-9C4F-D31858F8B88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0877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41D2FA-9FA2-4C9D-8FE4-EBD22E7157C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238A8EF2-F4DF-4992-AEE1-5FF558F1D3C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999545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9960533-0628-418B-8CA9-2DF92F111CD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2D593E8-E0FC-49B3-B4A6-70C11D364DF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82538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0790E943-4078-4A5F-B63D-0FA19B16973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49400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1662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77139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B728F3-0CFA-4BEB-B67E-2A01ED21FEC8}" type="datetimeFigureOut">
              <a:rPr lang="en-IN" smtClean="0"/>
              <a:t>14-12-2018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grpSp>
        <p:nvGrpSpPr>
          <p:cNvPr id="15" name="Group 14">
            <a:extLst>
              <a:ext uri="{FF2B5EF4-FFF2-40B4-BE49-F238E27FC236}">
                <a16:creationId xmlns:a16="http://schemas.microsoft.com/office/drawing/2014/main" id="{C93D904C-5208-4275-8BB2-0DB02BECB8D9}"/>
              </a:ext>
            </a:extLst>
          </p:cNvPr>
          <p:cNvGrpSpPr/>
          <p:nvPr userDrawn="1"/>
        </p:nvGrpSpPr>
        <p:grpSpPr bwMode="grayWhite">
          <a:xfrm>
            <a:off x="9976385" y="89163"/>
            <a:ext cx="2215615" cy="647235"/>
            <a:chOff x="96346" y="-6927"/>
            <a:chExt cx="1667412" cy="647235"/>
          </a:xfrm>
          <a:effectLst>
            <a:reflection endPos="0" dist="50800" dir="5400000" sy="-100000" algn="bl" rotWithShape="0"/>
          </a:effectLst>
        </p:grpSpPr>
        <p:sp>
          <p:nvSpPr>
            <p:cNvPr id="16" name="TextBox 15">
              <a:extLst>
                <a:ext uri="{FF2B5EF4-FFF2-40B4-BE49-F238E27FC236}">
                  <a16:creationId xmlns:a16="http://schemas.microsoft.com/office/drawing/2014/main" id="{1D57138D-9D6C-4330-8CCB-E486DF212861}"/>
                </a:ext>
              </a:extLst>
            </p:cNvPr>
            <p:cNvSpPr txBox="1"/>
            <p:nvPr userDrawn="1"/>
          </p:nvSpPr>
          <p:spPr bwMode="grayWhite">
            <a:xfrm>
              <a:off x="203874" y="-6927"/>
              <a:ext cx="1451571" cy="276024"/>
            </a:xfrm>
            <a:prstGeom prst="rect">
              <a:avLst/>
            </a:prstGeom>
            <a:noFill/>
          </p:spPr>
          <p:txBody>
            <a:bodyPr wrap="square" rtlCol="0">
              <a:spAutoFit/>
            </a:bodyPr>
            <a:lstStyle/>
            <a:p>
              <a:r>
                <a:rPr lang="en-IN" sz="1200" b="1" dirty="0">
                  <a:solidFill>
                    <a:srgbClr val="F97E23"/>
                  </a:solidFill>
                  <a:latin typeface="Montserrat" panose="00000500000000000000" pitchFamily="50" charset="0"/>
                </a:rPr>
                <a:t>INTEGRATE 2017 USA</a:t>
              </a:r>
            </a:p>
          </p:txBody>
        </p:sp>
        <p:grpSp>
          <p:nvGrpSpPr>
            <p:cNvPr id="17" name="Group 16">
              <a:extLst>
                <a:ext uri="{FF2B5EF4-FFF2-40B4-BE49-F238E27FC236}">
                  <a16:creationId xmlns:a16="http://schemas.microsoft.com/office/drawing/2014/main" id="{91E27BFB-AAF8-40A9-B522-35D2F6C3971F}"/>
                </a:ext>
              </a:extLst>
            </p:cNvPr>
            <p:cNvGrpSpPr/>
            <p:nvPr userDrawn="1"/>
          </p:nvGrpSpPr>
          <p:grpSpPr bwMode="grayWhite">
            <a:xfrm>
              <a:off x="96346" y="285493"/>
              <a:ext cx="1667412" cy="354815"/>
              <a:chOff x="5052596" y="2528424"/>
              <a:chExt cx="2358857" cy="751917"/>
            </a:xfrm>
          </p:grpSpPr>
          <p:sp>
            <p:nvSpPr>
              <p:cNvPr id="18" name="Rectangle 17">
                <a:extLst>
                  <a:ext uri="{FF2B5EF4-FFF2-40B4-BE49-F238E27FC236}">
                    <a16:creationId xmlns:a16="http://schemas.microsoft.com/office/drawing/2014/main" id="{082F14CA-577E-4560-8ECF-7D0ADBAF8046}"/>
                  </a:ext>
                </a:extLst>
              </p:cNvPr>
              <p:cNvSpPr/>
              <p:nvPr userDrawn="1"/>
            </p:nvSpPr>
            <p:spPr bwMode="grayWhite">
              <a:xfrm>
                <a:off x="5052598" y="2528430"/>
                <a:ext cx="1548752" cy="525767"/>
              </a:xfrm>
              <a:prstGeom prst="rect">
                <a:avLst/>
              </a:prstGeom>
              <a:solidFill>
                <a:srgbClr val="196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19" name="Flowchart: Card 25">
                <a:extLst>
                  <a:ext uri="{FF2B5EF4-FFF2-40B4-BE49-F238E27FC236}">
                    <a16:creationId xmlns:a16="http://schemas.microsoft.com/office/drawing/2014/main" id="{2DC9904A-50E7-43DA-9CBC-B00EAE6198FF}"/>
                  </a:ext>
                </a:extLst>
              </p:cNvPr>
              <p:cNvSpPr/>
              <p:nvPr userDrawn="1"/>
            </p:nvSpPr>
            <p:spPr bwMode="grayWhite">
              <a:xfrm rot="10800000" flipH="1">
                <a:off x="6165559" y="2528424"/>
                <a:ext cx="1168714" cy="52577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4E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B3F90225-942B-4F1F-9ACA-A0D669A22644}"/>
                  </a:ext>
                </a:extLst>
              </p:cNvPr>
              <p:cNvSpPr txBox="1"/>
              <p:nvPr userDrawn="1"/>
            </p:nvSpPr>
            <p:spPr bwMode="grayWhite">
              <a:xfrm>
                <a:off x="5052596" y="2562884"/>
                <a:ext cx="1180819" cy="717457"/>
              </a:xfrm>
              <a:prstGeom prst="rect">
                <a:avLst/>
              </a:prstGeom>
              <a:noFill/>
            </p:spPr>
            <p:txBody>
              <a:bodyPr wrap="square" rtlCol="0">
                <a:spAutoFit/>
              </a:bodyPr>
              <a:lstStyle/>
              <a:p>
                <a:pPr algn="ctr"/>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Microsoft, Redmond</a:t>
                </a:r>
              </a:p>
            </p:txBody>
          </p:sp>
          <p:sp>
            <p:nvSpPr>
              <p:cNvPr id="21" name="TextBox 20">
                <a:extLst>
                  <a:ext uri="{FF2B5EF4-FFF2-40B4-BE49-F238E27FC236}">
                    <a16:creationId xmlns:a16="http://schemas.microsoft.com/office/drawing/2014/main" id="{726AE282-5AED-4FB1-9648-1C25A041C1A9}"/>
                  </a:ext>
                </a:extLst>
              </p:cNvPr>
              <p:cNvSpPr txBox="1"/>
              <p:nvPr userDrawn="1"/>
            </p:nvSpPr>
            <p:spPr bwMode="grayWhite">
              <a:xfrm>
                <a:off x="6267493" y="2562884"/>
                <a:ext cx="1143960" cy="456565"/>
              </a:xfrm>
              <a:prstGeom prst="rect">
                <a:avLst/>
              </a:prstGeom>
              <a:noFill/>
            </p:spPr>
            <p:txBody>
              <a:bodyPr wrap="square" rtlCol="0">
                <a:spAutoFit/>
              </a:bodyPr>
              <a:lstStyle/>
              <a:p>
                <a:pPr algn="l"/>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October 25 — 27</a:t>
                </a:r>
              </a:p>
            </p:txBody>
          </p:sp>
        </p:grpSp>
      </p:grpSp>
    </p:spTree>
    <p:extLst>
      <p:ext uri="{BB962C8B-B14F-4D97-AF65-F5344CB8AC3E}">
        <p14:creationId xmlns:p14="http://schemas.microsoft.com/office/powerpoint/2010/main" val="8329926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99442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6122309B-B42D-4D74-9486-7350909B238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7E78FAEE-568B-45F9-B661-B610DA2712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7C10B7C-A6DF-472F-B2E7-F8559F93C2B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166DA5DF-9BFB-4327-ACDD-AA572BA7606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072C9D3-619B-4A31-877A-A1E55B9D89C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5EE2031-4A61-4071-8A6F-C14BB1B0E14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8352B0B3-5F6D-4CAA-B7FA-EEA670808C5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94699052-1192-4F0A-BF5A-A62D948636F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B2E8AA6-E185-4830-BED3-AE8D6EF292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08228E42-8076-4477-863F-D4367E3016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79D89A0E-7175-46DF-96FE-50F24A988AB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75F374F1-FE3B-4F0D-B54E-1B828BB7C49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F838D9BD-FA78-4030-B234-D4D47088F03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2B989CF9-CE47-49A7-AF45-AA06C343CF6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D777916C-2053-459F-80CA-6D294C47AF2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52C1052-73DD-4951-86DF-E9312EA1428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092775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ka.ms/bf-conversational-ai" TargetMode="Externa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2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4.emf"/><Relationship Id="rId5" Type="http://schemas.openxmlformats.org/officeDocument/2006/relationships/image" Target="../media/image33.jpe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712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B783-ADBA-4563-BC87-66D4E3973AB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F8899F-54F3-48E9-A985-41809BF5B4FF}"/>
              </a:ext>
            </a:extLst>
          </p:cNvPr>
          <p:cNvSpPr>
            <a:spLocks noGrp="1"/>
          </p:cNvSpPr>
          <p:nvPr>
            <p:ph type="body" sz="quarter" idx="10"/>
          </p:nvPr>
        </p:nvSpPr>
        <p:spPr/>
        <p:txBody>
          <a:bodyPr/>
          <a:lstStyle/>
          <a:p>
            <a:endParaRPr lang="en-US"/>
          </a:p>
        </p:txBody>
      </p:sp>
      <p:pic>
        <p:nvPicPr>
          <p:cNvPr id="1026" name="Picture 2" descr="bot-service.png">
            <a:extLst>
              <a:ext uri="{FF2B5EF4-FFF2-40B4-BE49-F238E27FC236}">
                <a16:creationId xmlns:a16="http://schemas.microsoft.com/office/drawing/2014/main" id="{CB996129-D620-4572-9F09-FEF5C99FF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90" y="1399544"/>
            <a:ext cx="10696803" cy="494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2046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D5AE-E301-4B5F-9B6D-7E00265A84FF}"/>
              </a:ext>
            </a:extLst>
          </p:cNvPr>
          <p:cNvSpPr>
            <a:spLocks noGrp="1"/>
          </p:cNvSpPr>
          <p:nvPr>
            <p:ph type="title"/>
          </p:nvPr>
        </p:nvSpPr>
        <p:spPr/>
        <p:txBody>
          <a:bodyPr/>
          <a:lstStyle/>
          <a:p>
            <a:r>
              <a:rPr lang="en-IN" dirty="0"/>
              <a:t>Connectors and Benefits</a:t>
            </a:r>
          </a:p>
        </p:txBody>
      </p:sp>
      <p:sp>
        <p:nvSpPr>
          <p:cNvPr id="3" name="Text Placeholder 2">
            <a:extLst>
              <a:ext uri="{FF2B5EF4-FFF2-40B4-BE49-F238E27FC236}">
                <a16:creationId xmlns:a16="http://schemas.microsoft.com/office/drawing/2014/main" id="{25C4E127-37C8-4059-BC5C-5B9F845EE032}"/>
              </a:ext>
            </a:extLst>
          </p:cNvPr>
          <p:cNvSpPr>
            <a:spLocks noGrp="1"/>
          </p:cNvSpPr>
          <p:nvPr>
            <p:ph type="body" sz="quarter" idx="10"/>
          </p:nvPr>
        </p:nvSpPr>
        <p:spPr>
          <a:xfrm>
            <a:off x="586390" y="1434370"/>
            <a:ext cx="11018520" cy="2573012"/>
          </a:xfrm>
        </p:spPr>
        <p:txBody>
          <a:bodyPr/>
          <a:lstStyle/>
          <a:p>
            <a:pPr marL="457200" indent="-457200">
              <a:buFont typeface="Arial" panose="020B0604020202020204" pitchFamily="34" charset="0"/>
              <a:buChar char="•"/>
            </a:pPr>
            <a:r>
              <a:rPr lang="en-GB" dirty="0"/>
              <a:t>Connector to Platform Channels </a:t>
            </a:r>
          </a:p>
          <a:p>
            <a:pPr lvl="1"/>
            <a:r>
              <a:rPr lang="en-GB" dirty="0"/>
              <a:t>    One Bot : Many Channels and endpoints </a:t>
            </a:r>
          </a:p>
          <a:p>
            <a:pPr marL="457200" indent="-457200">
              <a:buFont typeface="Arial" panose="020B0604020202020204" pitchFamily="34" charset="0"/>
              <a:buChar char="•"/>
            </a:pPr>
            <a:r>
              <a:rPr lang="en-GB" dirty="0"/>
              <a:t>Why restrict yourself to one platform? </a:t>
            </a:r>
          </a:p>
          <a:p>
            <a:pPr lvl="1"/>
            <a:r>
              <a:rPr lang="en-GB" dirty="0"/>
              <a:t>    Hit them all </a:t>
            </a:r>
          </a:p>
          <a:p>
            <a:pPr marL="457200" indent="-457200">
              <a:buFont typeface="Arial" panose="020B0604020202020204" pitchFamily="34" charset="0"/>
              <a:buChar char="•"/>
            </a:pPr>
            <a:r>
              <a:rPr lang="en-GB" dirty="0"/>
              <a:t>Half the battle is getting users to download your app. </a:t>
            </a:r>
          </a:p>
          <a:p>
            <a:pPr lvl="1"/>
            <a:r>
              <a:rPr lang="en-GB" dirty="0"/>
              <a:t>    They already have these installed</a:t>
            </a:r>
            <a:endParaRPr lang="en-IN" dirty="0"/>
          </a:p>
        </p:txBody>
      </p:sp>
      <p:pic>
        <p:nvPicPr>
          <p:cNvPr id="4" name="Picture 3">
            <a:extLst>
              <a:ext uri="{FF2B5EF4-FFF2-40B4-BE49-F238E27FC236}">
                <a16:creationId xmlns:a16="http://schemas.microsoft.com/office/drawing/2014/main" id="{3E3E23C3-21BB-400E-93E1-774AF41915BD}"/>
              </a:ext>
            </a:extLst>
          </p:cNvPr>
          <p:cNvPicPr>
            <a:picLocks noChangeAspect="1"/>
          </p:cNvPicPr>
          <p:nvPr/>
        </p:nvPicPr>
        <p:blipFill>
          <a:blip r:embed="rId2"/>
          <a:stretch>
            <a:fillRect/>
          </a:stretch>
        </p:blipFill>
        <p:spPr>
          <a:xfrm>
            <a:off x="3577679" y="5181426"/>
            <a:ext cx="5913394" cy="1116268"/>
          </a:xfrm>
          <a:prstGeom prst="rect">
            <a:avLst/>
          </a:prstGeom>
        </p:spPr>
      </p:pic>
      <p:pic>
        <p:nvPicPr>
          <p:cNvPr id="5" name="Picture 4">
            <a:extLst>
              <a:ext uri="{FF2B5EF4-FFF2-40B4-BE49-F238E27FC236}">
                <a16:creationId xmlns:a16="http://schemas.microsoft.com/office/drawing/2014/main" id="{985BBE70-51E8-4F93-8AA1-5FAC9D78D30E}"/>
              </a:ext>
            </a:extLst>
          </p:cNvPr>
          <p:cNvPicPr>
            <a:picLocks noChangeAspect="1"/>
          </p:cNvPicPr>
          <p:nvPr/>
        </p:nvPicPr>
        <p:blipFill>
          <a:blip r:embed="rId3"/>
          <a:stretch>
            <a:fillRect/>
          </a:stretch>
        </p:blipFill>
        <p:spPr>
          <a:xfrm>
            <a:off x="9491073" y="2068594"/>
            <a:ext cx="2466975" cy="4229100"/>
          </a:xfrm>
          <a:prstGeom prst="rect">
            <a:avLst/>
          </a:prstGeom>
        </p:spPr>
      </p:pic>
    </p:spTree>
    <p:extLst>
      <p:ext uri="{BB962C8B-B14F-4D97-AF65-F5344CB8AC3E}">
        <p14:creationId xmlns:p14="http://schemas.microsoft.com/office/powerpoint/2010/main" val="22598196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DF6D-C5B9-4759-AE5F-488587764722}"/>
              </a:ext>
            </a:extLst>
          </p:cNvPr>
          <p:cNvSpPr>
            <a:spLocks noGrp="1"/>
          </p:cNvSpPr>
          <p:nvPr>
            <p:ph type="title"/>
          </p:nvPr>
        </p:nvSpPr>
        <p:spPr/>
        <p:txBody>
          <a:bodyPr/>
          <a:lstStyle/>
          <a:p>
            <a:r>
              <a:rPr lang="en-IN" dirty="0"/>
              <a:t>Bot Framework</a:t>
            </a:r>
          </a:p>
        </p:txBody>
      </p:sp>
      <p:sp>
        <p:nvSpPr>
          <p:cNvPr id="3" name="Text Placeholder 2">
            <a:extLst>
              <a:ext uri="{FF2B5EF4-FFF2-40B4-BE49-F238E27FC236}">
                <a16:creationId xmlns:a16="http://schemas.microsoft.com/office/drawing/2014/main" id="{6C47B8F9-A6C4-49E7-8B70-FB8FC695FFFB}"/>
              </a:ext>
            </a:extLst>
          </p:cNvPr>
          <p:cNvSpPr>
            <a:spLocks noGrp="1"/>
          </p:cNvSpPr>
          <p:nvPr>
            <p:ph type="body" sz="quarter" idx="10"/>
          </p:nvPr>
        </p:nvSpPr>
        <p:spPr>
          <a:xfrm>
            <a:off x="586390" y="1434370"/>
            <a:ext cx="11018520" cy="2930033"/>
          </a:xfrm>
        </p:spPr>
        <p:txBody>
          <a:bodyPr/>
          <a:lstStyle/>
          <a:p>
            <a:pPr marL="457200" indent="-457200">
              <a:buFont typeface="Arial" panose="020B0604020202020204" pitchFamily="34" charset="0"/>
              <a:buChar char="•"/>
            </a:pPr>
            <a:r>
              <a:rPr lang="en-IN" dirty="0"/>
              <a:t>Supports NodeJS and C# .NET </a:t>
            </a:r>
          </a:p>
          <a:p>
            <a:pPr marL="457200" indent="-457200">
              <a:buFont typeface="Arial" panose="020B0604020202020204" pitchFamily="34" charset="0"/>
              <a:buChar char="•"/>
            </a:pPr>
            <a:r>
              <a:rPr lang="en-IN" dirty="0"/>
              <a:t>Lead users through conversation – Prompts, Choices, Media, Rich Cards (Displays) </a:t>
            </a:r>
          </a:p>
          <a:p>
            <a:pPr marL="457200" indent="-457200">
              <a:buFont typeface="Arial" panose="020B0604020202020204" pitchFamily="34" charset="0"/>
              <a:buChar char="•"/>
            </a:pPr>
            <a:r>
              <a:rPr lang="en-IN" dirty="0"/>
              <a:t>Bot Emulator provided for local development/testing </a:t>
            </a:r>
          </a:p>
          <a:p>
            <a:pPr marL="457200" indent="-457200">
              <a:buFont typeface="Arial" panose="020B0604020202020204" pitchFamily="34" charset="0"/>
              <a:buChar char="•"/>
            </a:pPr>
            <a:r>
              <a:rPr lang="en-IN" dirty="0"/>
              <a:t>Easy to incorporate Natural Language Processing (Cognitive Services)</a:t>
            </a:r>
          </a:p>
          <a:p>
            <a:pPr marL="457200" indent="-457200">
              <a:buFont typeface="Arial" panose="020B0604020202020204" pitchFamily="34" charset="0"/>
              <a:buChar char="•"/>
            </a:pPr>
            <a:r>
              <a:rPr lang="en-IN" dirty="0"/>
              <a:t>Easily deploy to Azure Cloud Services</a:t>
            </a:r>
          </a:p>
        </p:txBody>
      </p:sp>
    </p:spTree>
    <p:extLst>
      <p:ext uri="{BB962C8B-B14F-4D97-AF65-F5344CB8AC3E}">
        <p14:creationId xmlns:p14="http://schemas.microsoft.com/office/powerpoint/2010/main" val="42295884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1" y="289957"/>
            <a:ext cx="11787698" cy="724143"/>
          </a:xfrm>
        </p:spPr>
        <p:txBody>
          <a:bodyPr vert="horz" wrap="square" lIns="0" tIns="0" rIns="0" bIns="0" rtlCol="0" anchor="t">
            <a:spAutoFit/>
          </a:bodyPr>
          <a:lstStyle/>
          <a:p>
            <a:pPr algn="ctr"/>
            <a:r>
              <a:rPr lang="en-US" sz="4705" b="0" dirty="0">
                <a:solidFill>
                  <a:schemeClr val="tx1"/>
                </a:solidFill>
                <a:latin typeface="+mn-lt"/>
              </a:rPr>
              <a:t>Bot Framework - Engage with your users</a:t>
            </a:r>
          </a:p>
        </p:txBody>
      </p:sp>
      <p:sp>
        <p:nvSpPr>
          <p:cNvPr id="5" name="Content Placeholder 4"/>
          <p:cNvSpPr>
            <a:spLocks noGrp="1"/>
          </p:cNvSpPr>
          <p:nvPr>
            <p:ph sz="quarter" idx="4294967295"/>
          </p:nvPr>
        </p:nvSpPr>
        <p:spPr>
          <a:xfrm>
            <a:off x="431095" y="1256662"/>
            <a:ext cx="11760906" cy="362087"/>
          </a:xfrm>
        </p:spPr>
        <p:txBody>
          <a:bodyPr/>
          <a:lstStyle/>
          <a:p>
            <a:pPr marL="0" indent="0">
              <a:buNone/>
            </a:pPr>
            <a:r>
              <a:rPr lang="en-US" sz="2353" dirty="0">
                <a:solidFill>
                  <a:schemeClr val="tx1"/>
                </a:solidFill>
              </a:rPr>
              <a:t>A </a:t>
            </a:r>
            <a:r>
              <a:rPr lang="en-US" sz="2353" dirty="0">
                <a:solidFill>
                  <a:schemeClr val="tx1"/>
                </a:solidFill>
                <a:ea typeface="Segoe UI" pitchFamily="34" charset="0"/>
                <a:cs typeface="Segoe UI" pitchFamily="34" charset="0"/>
              </a:rPr>
              <a:t>natural language interface across all conversation channels  </a:t>
            </a:r>
          </a:p>
        </p:txBody>
      </p:sp>
      <p:sp>
        <p:nvSpPr>
          <p:cNvPr id="9" name="Rectangle 8"/>
          <p:cNvSpPr/>
          <p:nvPr/>
        </p:nvSpPr>
        <p:spPr bwMode="auto">
          <a:xfrm>
            <a:off x="1797158" y="3064153"/>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Provide information</a:t>
            </a:r>
          </a:p>
        </p:txBody>
      </p:sp>
      <p:sp>
        <p:nvSpPr>
          <p:cNvPr id="10" name="Rectangle 9"/>
          <p:cNvSpPr/>
          <p:nvPr/>
        </p:nvSpPr>
        <p:spPr bwMode="auto">
          <a:xfrm>
            <a:off x="1797158" y="3879980"/>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Perform tasks</a:t>
            </a:r>
          </a:p>
        </p:txBody>
      </p:sp>
      <p:sp>
        <p:nvSpPr>
          <p:cNvPr id="11" name="Rectangle 10"/>
          <p:cNvSpPr/>
          <p:nvPr/>
        </p:nvSpPr>
        <p:spPr bwMode="auto">
          <a:xfrm>
            <a:off x="1797158" y="4695807"/>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Make recommendations</a:t>
            </a:r>
          </a:p>
        </p:txBody>
      </p:sp>
      <p:sp>
        <p:nvSpPr>
          <p:cNvPr id="12" name="Rectangle 11"/>
          <p:cNvSpPr/>
          <p:nvPr/>
        </p:nvSpPr>
        <p:spPr bwMode="auto">
          <a:xfrm>
            <a:off x="1797158" y="5511634"/>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Capture information </a:t>
            </a:r>
          </a:p>
        </p:txBody>
      </p:sp>
      <p:grpSp>
        <p:nvGrpSpPr>
          <p:cNvPr id="30" name="Group 29"/>
          <p:cNvGrpSpPr/>
          <p:nvPr/>
        </p:nvGrpSpPr>
        <p:grpSpPr>
          <a:xfrm>
            <a:off x="772477" y="2919326"/>
            <a:ext cx="466964" cy="479936"/>
            <a:chOff x="3238466" y="2692673"/>
            <a:chExt cx="3472213" cy="3568675"/>
          </a:xfrm>
          <a:solidFill>
            <a:schemeClr val="accent3"/>
          </a:solidFill>
        </p:grpSpPr>
        <p:sp>
          <p:nvSpPr>
            <p:cNvPr id="31" name="Freeform 391"/>
            <p:cNvSpPr>
              <a:spLocks noEditPoints="1"/>
            </p:cNvSpPr>
            <p:nvPr/>
          </p:nvSpPr>
          <p:spPr bwMode="auto">
            <a:xfrm>
              <a:off x="3238466" y="2692673"/>
              <a:ext cx="3472213" cy="3568675"/>
            </a:xfrm>
            <a:custGeom>
              <a:avLst/>
              <a:gdLst>
                <a:gd name="T0" fmla="*/ 84 w 131"/>
                <a:gd name="T1" fmla="*/ 0 h 134"/>
                <a:gd name="T2" fmla="*/ 131 w 131"/>
                <a:gd name="T3" fmla="*/ 48 h 134"/>
                <a:gd name="T4" fmla="*/ 84 w 131"/>
                <a:gd name="T5" fmla="*/ 96 h 134"/>
                <a:gd name="T6" fmla="*/ 57 w 131"/>
                <a:gd name="T7" fmla="*/ 87 h 134"/>
                <a:gd name="T8" fmla="*/ 53 w 131"/>
                <a:gd name="T9" fmla="*/ 90 h 134"/>
                <a:gd name="T10" fmla="*/ 55 w 131"/>
                <a:gd name="T11" fmla="*/ 97 h 134"/>
                <a:gd name="T12" fmla="*/ 21 w 131"/>
                <a:gd name="T13" fmla="*/ 130 h 134"/>
                <a:gd name="T14" fmla="*/ 3 w 131"/>
                <a:gd name="T15" fmla="*/ 112 h 134"/>
                <a:gd name="T16" fmla="*/ 37 w 131"/>
                <a:gd name="T17" fmla="*/ 78 h 134"/>
                <a:gd name="T18" fmla="*/ 43 w 131"/>
                <a:gd name="T19" fmla="*/ 79 h 134"/>
                <a:gd name="T20" fmla="*/ 45 w 131"/>
                <a:gd name="T21" fmla="*/ 76 h 134"/>
                <a:gd name="T22" fmla="*/ 36 w 131"/>
                <a:gd name="T23" fmla="*/ 48 h 134"/>
                <a:gd name="T24" fmla="*/ 84 w 131"/>
                <a:gd name="T25" fmla="*/ 0 h 134"/>
                <a:gd name="T26" fmla="*/ 84 w 131"/>
                <a:gd name="T27" fmla="*/ 8 h 134"/>
                <a:gd name="T28" fmla="*/ 44 w 131"/>
                <a:gd name="T29" fmla="*/ 48 h 134"/>
                <a:gd name="T30" fmla="*/ 84 w 131"/>
                <a:gd name="T31" fmla="*/ 87 h 134"/>
                <a:gd name="T32" fmla="*/ 123 w 131"/>
                <a:gd name="T33" fmla="*/ 48 h 134"/>
                <a:gd name="T34" fmla="*/ 84 w 131"/>
                <a:gd name="T35"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4">
                  <a:moveTo>
                    <a:pt x="84" y="0"/>
                  </a:moveTo>
                  <a:cubicBezTo>
                    <a:pt x="110" y="0"/>
                    <a:pt x="131" y="21"/>
                    <a:pt x="131" y="48"/>
                  </a:cubicBezTo>
                  <a:cubicBezTo>
                    <a:pt x="131" y="74"/>
                    <a:pt x="110" y="96"/>
                    <a:pt x="84" y="96"/>
                  </a:cubicBezTo>
                  <a:cubicBezTo>
                    <a:pt x="74" y="96"/>
                    <a:pt x="64" y="92"/>
                    <a:pt x="57" y="87"/>
                  </a:cubicBezTo>
                  <a:cubicBezTo>
                    <a:pt x="53" y="90"/>
                    <a:pt x="53" y="90"/>
                    <a:pt x="53" y="90"/>
                  </a:cubicBezTo>
                  <a:cubicBezTo>
                    <a:pt x="55" y="97"/>
                    <a:pt x="55" y="97"/>
                    <a:pt x="55" y="97"/>
                  </a:cubicBezTo>
                  <a:cubicBezTo>
                    <a:pt x="21" y="130"/>
                    <a:pt x="21" y="130"/>
                    <a:pt x="21" y="130"/>
                  </a:cubicBezTo>
                  <a:cubicBezTo>
                    <a:pt x="0" y="134"/>
                    <a:pt x="2" y="118"/>
                    <a:pt x="3" y="112"/>
                  </a:cubicBezTo>
                  <a:cubicBezTo>
                    <a:pt x="37" y="78"/>
                    <a:pt x="37" y="78"/>
                    <a:pt x="37" y="78"/>
                  </a:cubicBezTo>
                  <a:cubicBezTo>
                    <a:pt x="43" y="79"/>
                    <a:pt x="43" y="79"/>
                    <a:pt x="43" y="79"/>
                  </a:cubicBezTo>
                  <a:cubicBezTo>
                    <a:pt x="45" y="76"/>
                    <a:pt x="45" y="76"/>
                    <a:pt x="45" y="76"/>
                  </a:cubicBezTo>
                  <a:cubicBezTo>
                    <a:pt x="39" y="69"/>
                    <a:pt x="36" y="59"/>
                    <a:pt x="36" y="48"/>
                  </a:cubicBezTo>
                  <a:cubicBezTo>
                    <a:pt x="36" y="21"/>
                    <a:pt x="57" y="0"/>
                    <a:pt x="84" y="0"/>
                  </a:cubicBezTo>
                  <a:moveTo>
                    <a:pt x="84" y="8"/>
                  </a:moveTo>
                  <a:cubicBezTo>
                    <a:pt x="62" y="8"/>
                    <a:pt x="44" y="26"/>
                    <a:pt x="44" y="48"/>
                  </a:cubicBezTo>
                  <a:cubicBezTo>
                    <a:pt x="44" y="70"/>
                    <a:pt x="62" y="87"/>
                    <a:pt x="84" y="87"/>
                  </a:cubicBezTo>
                  <a:cubicBezTo>
                    <a:pt x="105" y="87"/>
                    <a:pt x="123" y="70"/>
                    <a:pt x="123" y="48"/>
                  </a:cubicBezTo>
                  <a:cubicBezTo>
                    <a:pt x="123" y="26"/>
                    <a:pt x="105" y="8"/>
                    <a:pt x="84" y="8"/>
                  </a:cubicBezTo>
                </a:path>
              </a:pathLst>
            </a:custGeom>
            <a:grpFill/>
            <a:ln>
              <a:solidFill>
                <a:schemeClr val="accent3"/>
              </a:solidFill>
            </a:ln>
          </p:spPr>
          <p:txBody>
            <a:bodyPr vert="horz" wrap="square" lIns="91389" tIns="45695" rIns="91389" bIns="45695" numCol="1" anchor="t" anchorCtr="0" compatLnSpc="1">
              <a:prstTxWarp prst="textNoShape">
                <a:avLst/>
              </a:prstTxWarp>
            </a:bodyPr>
            <a:lstStyle/>
            <a:p>
              <a:pPr defTabSz="913891">
                <a:defRPr/>
              </a:pPr>
              <a:endParaRPr lang="en-US" sz="900" kern="0">
                <a:solidFill>
                  <a:srgbClr val="1A1A1A"/>
                </a:solidFill>
                <a:latin typeface="Segoe UI"/>
              </a:endParaRPr>
            </a:p>
          </p:txBody>
        </p:sp>
        <p:grpSp>
          <p:nvGrpSpPr>
            <p:cNvPr id="32" name="Group 31"/>
            <p:cNvGrpSpPr/>
            <p:nvPr/>
          </p:nvGrpSpPr>
          <p:grpSpPr>
            <a:xfrm>
              <a:off x="4996493" y="3249758"/>
              <a:ext cx="777773" cy="1472526"/>
              <a:chOff x="4162020" y="-372394"/>
              <a:chExt cx="3570818" cy="6760483"/>
            </a:xfrm>
            <a:grpFill/>
          </p:grpSpPr>
          <p:sp>
            <p:nvSpPr>
              <p:cNvPr id="33" name="Freeform: Shape 32"/>
              <p:cNvSpPr/>
              <p:nvPr/>
            </p:nvSpPr>
            <p:spPr bwMode="auto">
              <a:xfrm>
                <a:off x="4162020" y="1496716"/>
                <a:ext cx="3188455" cy="4891373"/>
              </a:xfrm>
              <a:custGeom>
                <a:avLst/>
                <a:gdLst>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44450 w 3124200"/>
                  <a:gd name="connsiteY13" fmla="*/ 1371600 h 4908550"/>
                  <a:gd name="connsiteX14" fmla="*/ 0 w 3124200"/>
                  <a:gd name="connsiteY14" fmla="*/ 1333500 h 4908550"/>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33500 h 4908550"/>
                  <a:gd name="connsiteX0" fmla="*/ 0 w 3124200"/>
                  <a:gd name="connsiteY0" fmla="*/ 1343025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43025 h 4908550"/>
                  <a:gd name="connsiteX0" fmla="*/ 7787 w 3131987"/>
                  <a:gd name="connsiteY0" fmla="*/ 1343025 h 4908550"/>
                  <a:gd name="connsiteX1" fmla="*/ 1379387 w 3131987"/>
                  <a:gd name="connsiteY1" fmla="*/ 177800 h 4908550"/>
                  <a:gd name="connsiteX2" fmla="*/ 2300137 w 3131987"/>
                  <a:gd name="connsiteY2" fmla="*/ 0 h 4908550"/>
                  <a:gd name="connsiteX3" fmla="*/ 2941487 w 3131987"/>
                  <a:gd name="connsiteY3" fmla="*/ 895350 h 4908550"/>
                  <a:gd name="connsiteX4" fmla="*/ 1861987 w 3131987"/>
                  <a:gd name="connsiteY4" fmla="*/ 3727450 h 4908550"/>
                  <a:gd name="connsiteX5" fmla="*/ 2103287 w 3131987"/>
                  <a:gd name="connsiteY5" fmla="*/ 4000500 h 4908550"/>
                  <a:gd name="connsiteX6" fmla="*/ 2966887 w 3131987"/>
                  <a:gd name="connsiteY6" fmla="*/ 3181350 h 4908550"/>
                  <a:gd name="connsiteX7" fmla="*/ 3131987 w 3131987"/>
                  <a:gd name="connsiteY7" fmla="*/ 3467100 h 4908550"/>
                  <a:gd name="connsiteX8" fmla="*/ 718987 w 3131987"/>
                  <a:gd name="connsiteY8" fmla="*/ 4908550 h 4908550"/>
                  <a:gd name="connsiteX9" fmla="*/ 217337 w 3131987"/>
                  <a:gd name="connsiteY9" fmla="*/ 3822700 h 4908550"/>
                  <a:gd name="connsiteX10" fmla="*/ 1360337 w 3131987"/>
                  <a:gd name="connsiteY10" fmla="*/ 977900 h 4908550"/>
                  <a:gd name="connsiteX11" fmla="*/ 947587 w 3131987"/>
                  <a:gd name="connsiteY11" fmla="*/ 787400 h 4908550"/>
                  <a:gd name="connsiteX12" fmla="*/ 223687 w 3131987"/>
                  <a:gd name="connsiteY12" fmla="*/ 1524000 h 4908550"/>
                  <a:gd name="connsiteX13" fmla="*/ 7787 w 313198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24342"/>
                  <a:gd name="connsiteY0" fmla="*/ 1344908 h 4910433"/>
                  <a:gd name="connsiteX1" fmla="*/ 1381267 w 3124342"/>
                  <a:gd name="connsiteY1" fmla="*/ 179683 h 4910433"/>
                  <a:gd name="connsiteX2" fmla="*/ 2302017 w 3124342"/>
                  <a:gd name="connsiteY2" fmla="*/ 1883 h 4910433"/>
                  <a:gd name="connsiteX3" fmla="*/ 2924317 w 3124342"/>
                  <a:gd name="connsiteY3" fmla="*/ 897233 h 4910433"/>
                  <a:gd name="connsiteX4" fmla="*/ 1863867 w 3124342"/>
                  <a:gd name="connsiteY4" fmla="*/ 3729333 h 4910433"/>
                  <a:gd name="connsiteX5" fmla="*/ 2105167 w 3124342"/>
                  <a:gd name="connsiteY5" fmla="*/ 4002383 h 4910433"/>
                  <a:gd name="connsiteX6" fmla="*/ 2968767 w 3124342"/>
                  <a:gd name="connsiteY6" fmla="*/ 3183233 h 4910433"/>
                  <a:gd name="connsiteX7" fmla="*/ 3124342 w 3124342"/>
                  <a:gd name="connsiteY7" fmla="*/ 3468983 h 4910433"/>
                  <a:gd name="connsiteX8" fmla="*/ 720867 w 3124342"/>
                  <a:gd name="connsiteY8" fmla="*/ 4910433 h 4910433"/>
                  <a:gd name="connsiteX9" fmla="*/ 219217 w 3124342"/>
                  <a:gd name="connsiteY9" fmla="*/ 3824583 h 4910433"/>
                  <a:gd name="connsiteX10" fmla="*/ 1362217 w 3124342"/>
                  <a:gd name="connsiteY10" fmla="*/ 979783 h 4910433"/>
                  <a:gd name="connsiteX11" fmla="*/ 949467 w 3124342"/>
                  <a:gd name="connsiteY11" fmla="*/ 789283 h 4910433"/>
                  <a:gd name="connsiteX12" fmla="*/ 225567 w 3124342"/>
                  <a:gd name="connsiteY12" fmla="*/ 1525883 h 4910433"/>
                  <a:gd name="connsiteX13" fmla="*/ 9667 w 3124342"/>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879953"/>
                  <a:gd name="connsiteX1" fmla="*/ 1381267 w 3181844"/>
                  <a:gd name="connsiteY1" fmla="*/ 179683 h 4879953"/>
                  <a:gd name="connsiteX2" fmla="*/ 2302017 w 3181844"/>
                  <a:gd name="connsiteY2" fmla="*/ 1883 h 4879953"/>
                  <a:gd name="connsiteX3" fmla="*/ 2924317 w 3181844"/>
                  <a:gd name="connsiteY3" fmla="*/ 897233 h 4879953"/>
                  <a:gd name="connsiteX4" fmla="*/ 1863867 w 3181844"/>
                  <a:gd name="connsiteY4" fmla="*/ 3729333 h 4879953"/>
                  <a:gd name="connsiteX5" fmla="*/ 2105167 w 3181844"/>
                  <a:gd name="connsiteY5" fmla="*/ 4002383 h 4879953"/>
                  <a:gd name="connsiteX6" fmla="*/ 2968767 w 3181844"/>
                  <a:gd name="connsiteY6" fmla="*/ 3183233 h 4879953"/>
                  <a:gd name="connsiteX7" fmla="*/ 3124342 w 3181844"/>
                  <a:gd name="connsiteY7" fmla="*/ 3468983 h 4879953"/>
                  <a:gd name="connsiteX8" fmla="*/ 720867 w 3181844"/>
                  <a:gd name="connsiteY8" fmla="*/ 4879953 h 4879953"/>
                  <a:gd name="connsiteX9" fmla="*/ 219217 w 3181844"/>
                  <a:gd name="connsiteY9" fmla="*/ 3824583 h 4879953"/>
                  <a:gd name="connsiteX10" fmla="*/ 1362217 w 3181844"/>
                  <a:gd name="connsiteY10" fmla="*/ 979783 h 4879953"/>
                  <a:gd name="connsiteX11" fmla="*/ 949467 w 3181844"/>
                  <a:gd name="connsiteY11" fmla="*/ 789283 h 4879953"/>
                  <a:gd name="connsiteX12" fmla="*/ 225567 w 3181844"/>
                  <a:gd name="connsiteY12" fmla="*/ 1525883 h 4879953"/>
                  <a:gd name="connsiteX13" fmla="*/ 9667 w 3181844"/>
                  <a:gd name="connsiteY13" fmla="*/ 1344908 h 487995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16278 w 3188455"/>
                  <a:gd name="connsiteY0" fmla="*/ 1344908 h 4891373"/>
                  <a:gd name="connsiteX1" fmla="*/ 1387878 w 3188455"/>
                  <a:gd name="connsiteY1" fmla="*/ 179683 h 4891373"/>
                  <a:gd name="connsiteX2" fmla="*/ 2308628 w 3188455"/>
                  <a:gd name="connsiteY2" fmla="*/ 1883 h 4891373"/>
                  <a:gd name="connsiteX3" fmla="*/ 2930928 w 3188455"/>
                  <a:gd name="connsiteY3" fmla="*/ 897233 h 4891373"/>
                  <a:gd name="connsiteX4" fmla="*/ 1870478 w 3188455"/>
                  <a:gd name="connsiteY4" fmla="*/ 3729333 h 4891373"/>
                  <a:gd name="connsiteX5" fmla="*/ 2111778 w 3188455"/>
                  <a:gd name="connsiteY5" fmla="*/ 4002383 h 4891373"/>
                  <a:gd name="connsiteX6" fmla="*/ 2975378 w 3188455"/>
                  <a:gd name="connsiteY6" fmla="*/ 3183233 h 4891373"/>
                  <a:gd name="connsiteX7" fmla="*/ 3130953 w 3188455"/>
                  <a:gd name="connsiteY7" fmla="*/ 3468983 h 4891373"/>
                  <a:gd name="connsiteX8" fmla="*/ 727478 w 3188455"/>
                  <a:gd name="connsiteY8" fmla="*/ 4879953 h 4891373"/>
                  <a:gd name="connsiteX9" fmla="*/ 225828 w 3188455"/>
                  <a:gd name="connsiteY9" fmla="*/ 3824583 h 4891373"/>
                  <a:gd name="connsiteX10" fmla="*/ 1368828 w 3188455"/>
                  <a:gd name="connsiteY10" fmla="*/ 979783 h 4891373"/>
                  <a:gd name="connsiteX11" fmla="*/ 956078 w 3188455"/>
                  <a:gd name="connsiteY11" fmla="*/ 789283 h 4891373"/>
                  <a:gd name="connsiteX12" fmla="*/ 232178 w 3188455"/>
                  <a:gd name="connsiteY12" fmla="*/ 1525883 h 4891373"/>
                  <a:gd name="connsiteX13" fmla="*/ 16278 w 3188455"/>
                  <a:gd name="connsiteY13" fmla="*/ 1344908 h 489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455" h="4891373">
                    <a:moveTo>
                      <a:pt x="16278" y="1344908"/>
                    </a:moveTo>
                    <a:cubicBezTo>
                      <a:pt x="479828" y="689800"/>
                      <a:pt x="914803" y="418866"/>
                      <a:pt x="1387878" y="179683"/>
                    </a:cubicBezTo>
                    <a:cubicBezTo>
                      <a:pt x="1770995" y="21991"/>
                      <a:pt x="2033461" y="-8700"/>
                      <a:pt x="2308628" y="1883"/>
                    </a:cubicBezTo>
                    <a:cubicBezTo>
                      <a:pt x="3078036" y="71733"/>
                      <a:pt x="2971145" y="681333"/>
                      <a:pt x="2930928" y="897233"/>
                    </a:cubicBezTo>
                    <a:cubicBezTo>
                      <a:pt x="2602845" y="1882541"/>
                      <a:pt x="2223961" y="2785300"/>
                      <a:pt x="1870478" y="3729333"/>
                    </a:cubicBezTo>
                    <a:cubicBezTo>
                      <a:pt x="1820736" y="4010850"/>
                      <a:pt x="1907520" y="4076466"/>
                      <a:pt x="2111778" y="4002383"/>
                    </a:cubicBezTo>
                    <a:cubicBezTo>
                      <a:pt x="2488545" y="3764258"/>
                      <a:pt x="2687511" y="3456283"/>
                      <a:pt x="2975378" y="3183233"/>
                    </a:cubicBezTo>
                    <a:cubicBezTo>
                      <a:pt x="3182811" y="3053058"/>
                      <a:pt x="3247370" y="3348333"/>
                      <a:pt x="3130953" y="3468983"/>
                    </a:cubicBezTo>
                    <a:cubicBezTo>
                      <a:pt x="2324715" y="4599706"/>
                      <a:pt x="1076516" y="4963350"/>
                      <a:pt x="727478" y="4879953"/>
                    </a:cubicBezTo>
                    <a:cubicBezTo>
                      <a:pt x="164021" y="4777083"/>
                      <a:pt x="83165" y="4496413"/>
                      <a:pt x="225828" y="3824583"/>
                    </a:cubicBezTo>
                    <a:cubicBezTo>
                      <a:pt x="596668" y="2723916"/>
                      <a:pt x="987828" y="1928050"/>
                      <a:pt x="1368828" y="979783"/>
                    </a:cubicBezTo>
                    <a:cubicBezTo>
                      <a:pt x="1434445" y="697843"/>
                      <a:pt x="1307021" y="608943"/>
                      <a:pt x="956078" y="789283"/>
                    </a:cubicBezTo>
                    <a:cubicBezTo>
                      <a:pt x="714778" y="1034816"/>
                      <a:pt x="407438" y="1387030"/>
                      <a:pt x="232178" y="1525883"/>
                    </a:cubicBezTo>
                    <a:cubicBezTo>
                      <a:pt x="112586" y="1649708"/>
                      <a:pt x="-52725" y="1572238"/>
                      <a:pt x="16278" y="1344908"/>
                    </a:cubicBezTo>
                    <a:close/>
                  </a:path>
                </a:pathLst>
              </a:cu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sp>
            <p:nvSpPr>
              <p:cNvPr id="34" name="Oval 33"/>
              <p:cNvSpPr/>
              <p:nvPr/>
            </p:nvSpPr>
            <p:spPr bwMode="auto">
              <a:xfrm rot="4148645">
                <a:off x="6173510" y="-468301"/>
                <a:ext cx="1463422" cy="1655235"/>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grpSp>
      </p:grpSp>
      <p:grpSp>
        <p:nvGrpSpPr>
          <p:cNvPr id="35" name="Group 34"/>
          <p:cNvGrpSpPr/>
          <p:nvPr/>
        </p:nvGrpSpPr>
        <p:grpSpPr>
          <a:xfrm>
            <a:off x="788922" y="3633550"/>
            <a:ext cx="434075" cy="539624"/>
            <a:chOff x="2983275" y="1977829"/>
            <a:chExt cx="3232607" cy="4018665"/>
          </a:xfrm>
          <a:solidFill>
            <a:schemeClr val="accent3"/>
          </a:solidFill>
        </p:grpSpPr>
        <p:sp>
          <p:nvSpPr>
            <p:cNvPr id="36"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sp>
          <p:nvSpPr>
            <p:cNvPr id="37"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grpSp>
      <p:sp>
        <p:nvSpPr>
          <p:cNvPr id="38" name="Freeform 96"/>
          <p:cNvSpPr/>
          <p:nvPr/>
        </p:nvSpPr>
        <p:spPr>
          <a:xfrm>
            <a:off x="693862" y="4429515"/>
            <a:ext cx="515852" cy="52914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65">
              <a:defRPr/>
            </a:pPr>
            <a:endParaRPr lang="en-US" sz="1766" kern="0">
              <a:solidFill>
                <a:srgbClr val="1A1A1A"/>
              </a:solidFill>
              <a:latin typeface="Segoe UI"/>
            </a:endParaRPr>
          </a:p>
        </p:txBody>
      </p:sp>
      <p:sp>
        <p:nvSpPr>
          <p:cNvPr id="39" name="Rounded Rectangle 307"/>
          <p:cNvSpPr/>
          <p:nvPr/>
        </p:nvSpPr>
        <p:spPr bwMode="auto">
          <a:xfrm rot="1411326">
            <a:off x="673405" y="5300235"/>
            <a:ext cx="665107" cy="573299"/>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err="1">
              <a:ln>
                <a:solidFill>
                  <a:srgbClr val="505050">
                    <a:alpha val="0"/>
                  </a:srgbClr>
                </a:solidFill>
              </a:ln>
              <a:solidFill>
                <a:srgbClr val="1A1A1A"/>
              </a:solidFill>
              <a:latin typeface="Segoe UI"/>
            </a:endParaRPr>
          </a:p>
        </p:txBody>
      </p:sp>
      <p:pic>
        <p:nvPicPr>
          <p:cNvPr id="42"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5868" t="1799" b="8202"/>
          <a:stretch/>
        </p:blipFill>
        <p:spPr>
          <a:xfrm>
            <a:off x="6709753" y="2727154"/>
            <a:ext cx="4933662" cy="3190253"/>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17535" y="2727154"/>
            <a:ext cx="4928937" cy="3190253"/>
          </a:xfrm>
          <a:prstGeom prst="rect">
            <a:avLst/>
          </a:prstGeom>
        </p:spPr>
      </p:pic>
      <p:sp>
        <p:nvSpPr>
          <p:cNvPr id="27" name="Rectangle 26"/>
          <p:cNvSpPr/>
          <p:nvPr/>
        </p:nvSpPr>
        <p:spPr bwMode="auto">
          <a:xfrm>
            <a:off x="6709754" y="2531335"/>
            <a:ext cx="4928937" cy="3581890"/>
          </a:xfrm>
          <a:prstGeom prst="rec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32054" fontAlgn="base">
              <a:spcBef>
                <a:spcPct val="0"/>
              </a:spcBef>
              <a:spcAft>
                <a:spcPct val="0"/>
              </a:spcAft>
              <a:defRPr/>
            </a:pPr>
            <a:endParaRPr lang="en-US" sz="1200" kern="0">
              <a:solidFill>
                <a:srgbClr val="1A1A1A"/>
              </a:solidFill>
              <a:latin typeface="Segoe UI"/>
              <a:ea typeface="Segoe UI" pitchFamily="34" charset="0"/>
              <a:cs typeface="Segoe UI" pitchFamily="34" charset="0"/>
            </a:endParaRPr>
          </a:p>
        </p:txBody>
      </p:sp>
      <p:sp>
        <p:nvSpPr>
          <p:cNvPr id="40" name="Rectangle 39"/>
          <p:cNvSpPr/>
          <p:nvPr/>
        </p:nvSpPr>
        <p:spPr bwMode="auto">
          <a:xfrm>
            <a:off x="436566" y="2531335"/>
            <a:ext cx="4928937" cy="3581890"/>
          </a:xfrm>
          <a:prstGeom prst="rect">
            <a:avLst/>
          </a:prstGeom>
          <a:no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1200" kern="0">
              <a:solidFill>
                <a:srgbClr val="1A1A1A"/>
              </a:solidFill>
              <a:latin typeface="Segoe UI"/>
              <a:cs typeface="Segoe UI" pitchFamily="34" charset="0"/>
            </a:endParaRPr>
          </a:p>
        </p:txBody>
      </p:sp>
      <p:sp>
        <p:nvSpPr>
          <p:cNvPr id="41" name="Rectangle 40"/>
          <p:cNvSpPr/>
          <p:nvPr/>
        </p:nvSpPr>
        <p:spPr>
          <a:xfrm>
            <a:off x="6709754" y="1857352"/>
            <a:ext cx="2753651" cy="615435"/>
          </a:xfrm>
          <a:prstGeom prst="rect">
            <a:avLst/>
          </a:prstGeom>
          <a:noFill/>
        </p:spPr>
        <p:txBody>
          <a:bodyPr wrap="none" lIns="179235" tIns="143388" rIns="179235" bIns="143388">
            <a:spAutoFit/>
          </a:bodyPr>
          <a:lstStyle/>
          <a:p>
            <a:pPr defTabSz="895639">
              <a:lnSpc>
                <a:spcPct val="90000"/>
              </a:lnSpc>
              <a:defRPr/>
            </a:pPr>
            <a:r>
              <a:rPr lang="en-US" sz="2353" kern="0">
                <a:solidFill>
                  <a:srgbClr val="1A1A1A"/>
                </a:solidFill>
                <a:latin typeface="Segoe UI Semilight" panose="020B0402040204020203" pitchFamily="34" charset="0"/>
                <a:ea typeface="Segoe UI" pitchFamily="34" charset="0"/>
                <a:cs typeface="Segoe UI Semilight" panose="020B0402040204020203" pitchFamily="34" charset="0"/>
              </a:rPr>
              <a:t>Operationalization</a:t>
            </a:r>
          </a:p>
        </p:txBody>
      </p:sp>
      <p:sp>
        <p:nvSpPr>
          <p:cNvPr id="44" name="Rectangle 43"/>
          <p:cNvSpPr/>
          <p:nvPr/>
        </p:nvSpPr>
        <p:spPr>
          <a:xfrm>
            <a:off x="436565" y="1857352"/>
            <a:ext cx="1351024" cy="615435"/>
          </a:xfrm>
          <a:prstGeom prst="rect">
            <a:avLst/>
          </a:prstGeom>
          <a:noFill/>
        </p:spPr>
        <p:txBody>
          <a:bodyPr wrap="none" lIns="179235" tIns="143388" rIns="179235" bIns="143388">
            <a:spAutoFit/>
          </a:bodyPr>
          <a:lstStyle/>
          <a:p>
            <a:pPr defTabSz="895639">
              <a:lnSpc>
                <a:spcPct val="90000"/>
              </a:lnSpc>
              <a:defRPr/>
            </a:pPr>
            <a:r>
              <a:rPr lang="en-US" sz="2353" kern="0" dirty="0">
                <a:solidFill>
                  <a:srgbClr val="1A1A1A"/>
                </a:solidFill>
                <a:latin typeface="Segoe UI Semilight" panose="020B0402040204020203" pitchFamily="34" charset="0"/>
                <a:ea typeface="Segoe UI" pitchFamily="34" charset="0"/>
                <a:cs typeface="Segoe UI Semilight" panose="020B0402040204020203" pitchFamily="34" charset="0"/>
              </a:rPr>
              <a:t>Insights</a:t>
            </a:r>
            <a:endParaRPr lang="en-US" sz="1766" kern="0"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5096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42"/>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2"/>
                                        </p:tgtEl>
                                      </p:cBhvr>
                                    </p:cmd>
                                  </p:childTnLst>
                                </p:cTn>
                              </p:par>
                            </p:childTnLst>
                          </p:cTn>
                        </p:par>
                      </p:childTnLst>
                    </p:cTn>
                  </p:par>
                </p:childTnLst>
              </p:cTn>
              <p:nextCondLst>
                <p:cond evt="onClick" delay="0">
                  <p:tgtEl>
                    <p:spTgt spid="42"/>
                  </p:tgtEl>
                </p:cond>
              </p:nextCondLst>
            </p:seq>
            <p:video>
              <p:cMediaNode vol="80000">
                <p:cTn id="15" fill="hold" display="0">
                  <p:stCondLst>
                    <p:cond delay="indefinite"/>
                  </p:stCondLst>
                </p:cTn>
                <p:tgtEl>
                  <p:spTgt spid="4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6931-3A87-454E-9AD7-B51F856183FF}"/>
              </a:ext>
            </a:extLst>
          </p:cNvPr>
          <p:cNvSpPr>
            <a:spLocks noGrp="1"/>
          </p:cNvSpPr>
          <p:nvPr>
            <p:ph type="title"/>
          </p:nvPr>
        </p:nvSpPr>
        <p:spPr/>
        <p:txBody>
          <a:bodyPr/>
          <a:lstStyle/>
          <a:p>
            <a:r>
              <a:rPr lang="en-IN" dirty="0"/>
              <a:t>LUIS.ai</a:t>
            </a:r>
          </a:p>
        </p:txBody>
      </p:sp>
      <p:sp>
        <p:nvSpPr>
          <p:cNvPr id="3" name="Text Placeholder 2">
            <a:extLst>
              <a:ext uri="{FF2B5EF4-FFF2-40B4-BE49-F238E27FC236}">
                <a16:creationId xmlns:a16="http://schemas.microsoft.com/office/drawing/2014/main" id="{2B7E509F-BB66-4A28-9DA8-0CBC7E9438B1}"/>
              </a:ext>
            </a:extLst>
          </p:cNvPr>
          <p:cNvSpPr>
            <a:spLocks noGrp="1"/>
          </p:cNvSpPr>
          <p:nvPr>
            <p:ph type="body" sz="quarter" idx="10"/>
          </p:nvPr>
        </p:nvSpPr>
        <p:spPr>
          <a:xfrm>
            <a:off x="586390" y="1434370"/>
            <a:ext cx="11018520" cy="3225498"/>
          </a:xfrm>
        </p:spPr>
        <p:txBody>
          <a:bodyPr/>
          <a:lstStyle/>
          <a:p>
            <a:pPr marL="457200" indent="-457200">
              <a:buFont typeface="Arial" panose="020B0604020202020204" pitchFamily="34" charset="0"/>
              <a:buChar char="•"/>
            </a:pPr>
            <a:r>
              <a:rPr lang="en-GB" dirty="0"/>
              <a:t>Language Understanding Intelligence Service (LUIS) </a:t>
            </a:r>
          </a:p>
          <a:p>
            <a:pPr marL="457200" indent="-457200">
              <a:buFont typeface="Arial" panose="020B0604020202020204" pitchFamily="34" charset="0"/>
              <a:buChar char="•"/>
            </a:pPr>
            <a:r>
              <a:rPr lang="en-GB" dirty="0"/>
              <a:t>Natural Language Processing (NLP) </a:t>
            </a:r>
          </a:p>
          <a:p>
            <a:pPr marL="685800" lvl="1" indent="-457200">
              <a:buFont typeface="Arial" panose="020B0604020202020204" pitchFamily="34" charset="0"/>
              <a:buChar char="•"/>
            </a:pPr>
            <a:r>
              <a:rPr lang="en-GB" dirty="0"/>
              <a:t>Using artificial intelligence to process natural language </a:t>
            </a:r>
          </a:p>
          <a:p>
            <a:pPr marL="914400" lvl="2" indent="-457200">
              <a:buFont typeface="Arial" panose="020B0604020202020204" pitchFamily="34" charset="0"/>
              <a:buChar char="•"/>
            </a:pPr>
            <a:r>
              <a:rPr lang="en-GB" dirty="0"/>
              <a:t>Extract Intents (meaning of the utterance) </a:t>
            </a:r>
          </a:p>
          <a:p>
            <a:pPr marL="914400" lvl="2" indent="-457200">
              <a:buFont typeface="Arial" panose="020B0604020202020204" pitchFamily="34" charset="0"/>
              <a:buChar char="•"/>
            </a:pPr>
            <a:r>
              <a:rPr lang="en-GB" dirty="0"/>
              <a:t>Extract Entities (items in the utterance that are of value) ■ </a:t>
            </a:r>
          </a:p>
          <a:p>
            <a:pPr marL="457200" indent="-457200">
              <a:buFont typeface="Arial" panose="020B0604020202020204" pitchFamily="34" charset="0"/>
              <a:buChar char="•"/>
            </a:pPr>
            <a:r>
              <a:rPr lang="en-GB" dirty="0"/>
              <a:t>This is a huge problem developers working with AI or human speech encounter </a:t>
            </a:r>
          </a:p>
          <a:p>
            <a:pPr marL="685800" lvl="1" indent="-457200">
              <a:buFont typeface="Arial" panose="020B0604020202020204" pitchFamily="34" charset="0"/>
              <a:buChar char="•"/>
            </a:pPr>
            <a:r>
              <a:rPr lang="en-GB" dirty="0"/>
              <a:t>Cognitive Services: LUIS abstracts this into a training model</a:t>
            </a:r>
            <a:endParaRPr lang="en-IN" dirty="0"/>
          </a:p>
        </p:txBody>
      </p:sp>
    </p:spTree>
    <p:extLst>
      <p:ext uri="{BB962C8B-B14F-4D97-AF65-F5344CB8AC3E}">
        <p14:creationId xmlns:p14="http://schemas.microsoft.com/office/powerpoint/2010/main" val="36987821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62FD-50E6-4283-A6C4-EBC1D4C07CF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C66CCEB-4B92-4215-ADD4-E77984CD3C38}"/>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0EFAD7A1-2A1E-4121-9065-9496C5BBC83B}"/>
              </a:ext>
            </a:extLst>
          </p:cNvPr>
          <p:cNvPicPr>
            <a:picLocks noChangeAspect="1"/>
          </p:cNvPicPr>
          <p:nvPr/>
        </p:nvPicPr>
        <p:blipFill>
          <a:blip r:embed="rId2"/>
          <a:stretch>
            <a:fillRect/>
          </a:stretch>
        </p:blipFill>
        <p:spPr>
          <a:xfrm>
            <a:off x="0" y="17520"/>
            <a:ext cx="12192000" cy="6822959"/>
          </a:xfrm>
          <a:prstGeom prst="rect">
            <a:avLst/>
          </a:prstGeom>
        </p:spPr>
      </p:pic>
    </p:spTree>
    <p:extLst>
      <p:ext uri="{BB962C8B-B14F-4D97-AF65-F5344CB8AC3E}">
        <p14:creationId xmlns:p14="http://schemas.microsoft.com/office/powerpoint/2010/main" val="39543809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Commerce Chatbot</a:t>
            </a:r>
          </a:p>
        </p:txBody>
      </p:sp>
      <p:pic>
        <p:nvPicPr>
          <p:cNvPr id="5" name="Picture 4">
            <a:extLst>
              <a:ext uri="{FF2B5EF4-FFF2-40B4-BE49-F238E27FC236}">
                <a16:creationId xmlns:a16="http://schemas.microsoft.com/office/drawing/2014/main" id="{6CC97B33-92E8-4E59-B127-FA5E6E43A984}"/>
              </a:ext>
            </a:extLst>
          </p:cNvPr>
          <p:cNvPicPr>
            <a:picLocks noChangeAspect="1"/>
          </p:cNvPicPr>
          <p:nvPr/>
        </p:nvPicPr>
        <p:blipFill>
          <a:blip r:embed="rId2"/>
          <a:stretch>
            <a:fillRect/>
          </a:stretch>
        </p:blipFill>
        <p:spPr>
          <a:xfrm>
            <a:off x="752997" y="1096992"/>
            <a:ext cx="9842299" cy="5375221"/>
          </a:xfrm>
          <a:prstGeom prst="rect">
            <a:avLst/>
          </a:prstGeom>
        </p:spPr>
      </p:pic>
    </p:spTree>
    <p:extLst>
      <p:ext uri="{BB962C8B-B14F-4D97-AF65-F5344CB8AC3E}">
        <p14:creationId xmlns:p14="http://schemas.microsoft.com/office/powerpoint/2010/main" val="18002706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Informational Chatbot</a:t>
            </a:r>
          </a:p>
        </p:txBody>
      </p:sp>
      <p:pic>
        <p:nvPicPr>
          <p:cNvPr id="5" name="Picture 4">
            <a:extLst>
              <a:ext uri="{FF2B5EF4-FFF2-40B4-BE49-F238E27FC236}">
                <a16:creationId xmlns:a16="http://schemas.microsoft.com/office/drawing/2014/main" id="{80DDD5AF-1981-4B25-BBFC-04CA5C819E99}"/>
              </a:ext>
            </a:extLst>
          </p:cNvPr>
          <p:cNvPicPr>
            <a:picLocks noChangeAspect="1"/>
          </p:cNvPicPr>
          <p:nvPr/>
        </p:nvPicPr>
        <p:blipFill>
          <a:blip r:embed="rId2"/>
          <a:stretch>
            <a:fillRect/>
          </a:stretch>
        </p:blipFill>
        <p:spPr>
          <a:xfrm>
            <a:off x="2565236" y="1011198"/>
            <a:ext cx="9626764" cy="5585799"/>
          </a:xfrm>
          <a:prstGeom prst="rect">
            <a:avLst/>
          </a:prstGeom>
        </p:spPr>
      </p:pic>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1629677"/>
          </a:xfrm>
          <a:prstGeom prst="rect">
            <a:avLst/>
          </a:prstGeom>
          <a:noFill/>
        </p:spPr>
        <p:txBody>
          <a:bodyPr wrap="square" lIns="0" tIns="0" rIns="0" bIns="0" rtlCol="0">
            <a:spAutoFit/>
          </a:bodyPr>
          <a:lstStyle/>
          <a:p>
            <a:r>
              <a:rPr lang="en-GB" i="1" dirty="0"/>
              <a:t>This Informational Bot can answer questions defined in a knowledge set or FAQ using Cognitive Services </a:t>
            </a:r>
            <a:r>
              <a:rPr lang="en-GB" i="1" dirty="0" err="1"/>
              <a:t>QnA</a:t>
            </a:r>
            <a:r>
              <a:rPr lang="en-GB" i="1" dirty="0"/>
              <a:t> Maker and answer more open-ended questions using Azure Search. </a:t>
            </a:r>
            <a:endParaRPr lang="en-IN" sz="2000" i="1" dirty="0" err="1">
              <a:gradFill>
                <a:gsLst>
                  <a:gs pos="2917">
                    <a:schemeClr val="tx1"/>
                  </a:gs>
                  <a:gs pos="30000">
                    <a:schemeClr val="tx1"/>
                  </a:gs>
                </a:gsLst>
                <a:lin ang="5400000" scaled="0"/>
              </a:gra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ups logo">
            <a:extLst>
              <a:ext uri="{FF2B5EF4-FFF2-40B4-BE49-F238E27FC236}">
                <a16:creationId xmlns:a16="http://schemas.microsoft.com/office/drawing/2014/main" id="{49BF0853-245F-44CB-BD0C-56B4FE2BF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553" y="3990083"/>
            <a:ext cx="533400"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013055F-9F01-4FE6-9876-49F2607279E7}"/>
              </a:ext>
            </a:extLst>
          </p:cNvPr>
          <p:cNvSpPr txBox="1"/>
          <p:nvPr/>
        </p:nvSpPr>
        <p:spPr>
          <a:xfrm flipH="1">
            <a:off x="388362" y="3266347"/>
            <a:ext cx="3658932" cy="861774"/>
          </a:xfrm>
          <a:prstGeom prst="rect">
            <a:avLst/>
          </a:prstGeom>
          <a:noFill/>
        </p:spPr>
        <p:txBody>
          <a:bodyPr wrap="square" lIns="0" tIns="0" rIns="0" bIns="0" rtlCol="0">
            <a:spAutoFit/>
          </a:bodyPr>
          <a:lstStyle/>
          <a:p>
            <a:pPr lvl="0" algn="ctr" defTabSz="914400" eaLnBrk="0" fontAlgn="base" hangingPunct="0">
              <a:spcBef>
                <a:spcPct val="0"/>
              </a:spcBef>
              <a:spcAft>
                <a:spcPct val="0"/>
              </a:spcAft>
            </a:pPr>
            <a:r>
              <a:rPr lang="en-US" altLang="en-US" sz="1400" dirty="0">
                <a:solidFill>
                  <a:srgbClr val="004E8C"/>
                </a:solidFill>
                <a:latin typeface="Segoe UI Semilight" panose="020B0402040204020203" pitchFamily="34" charset="0"/>
                <a:cs typeface="Segoe UI Semilight" panose="020B0402040204020203" pitchFamily="34" charset="0"/>
              </a:rPr>
              <a:t>"Conversation as a platform is the future, so it's great that we're already offering it to our customers using the Bot Framework and Azure."</a:t>
            </a:r>
            <a:endParaRPr lang="en-US" altLang="en-US" sz="600" dirty="0"/>
          </a:p>
        </p:txBody>
      </p:sp>
      <p:sp>
        <p:nvSpPr>
          <p:cNvPr id="12" name="Rectangle 11">
            <a:extLst>
              <a:ext uri="{FF2B5EF4-FFF2-40B4-BE49-F238E27FC236}">
                <a16:creationId xmlns:a16="http://schemas.microsoft.com/office/drawing/2014/main" id="{EC3BF1FD-0EC4-423F-A7B3-34A53A11F960}"/>
              </a:ext>
            </a:extLst>
          </p:cNvPr>
          <p:cNvSpPr/>
          <p:nvPr/>
        </p:nvSpPr>
        <p:spPr>
          <a:xfrm>
            <a:off x="1586455" y="4147066"/>
            <a:ext cx="2311850" cy="230832"/>
          </a:xfrm>
          <a:prstGeom prst="rect">
            <a:avLst/>
          </a:prstGeom>
        </p:spPr>
        <p:txBody>
          <a:bodyPr wrap="none">
            <a:spAutoFit/>
          </a:bodyPr>
          <a:lstStyle/>
          <a:p>
            <a:pPr lvl="0" algn="ctr" defTabSz="914400" eaLnBrk="0" fontAlgn="base" hangingPunct="0">
              <a:spcBef>
                <a:spcPct val="0"/>
              </a:spcBef>
              <a:spcAft>
                <a:spcPct val="0"/>
              </a:spcAft>
            </a:pPr>
            <a:r>
              <a:rPr lang="en-US" altLang="en-US" sz="900" dirty="0">
                <a:solidFill>
                  <a:srgbClr val="2B2B2B"/>
                </a:solidFill>
                <a:latin typeface="Segoe UI Semibold" panose="020B0702040204020203" pitchFamily="34" charset="0"/>
                <a:cs typeface="Segoe UI Semibold" panose="020B0702040204020203" pitchFamily="34" charset="0"/>
              </a:rPr>
              <a:t>Katie Duffy, Application Architect at UPS</a:t>
            </a:r>
            <a:endParaRPr lang="en-US" altLang="en-US" sz="1200" dirty="0">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4047294" y="1011198"/>
            <a:ext cx="7489528" cy="3876996"/>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339735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A34D5-0A1C-4F73-95C1-3972E4BF1378}"/>
              </a:ext>
            </a:extLst>
          </p:cNvPr>
          <p:cNvPicPr>
            <a:picLocks noChangeAspect="1"/>
          </p:cNvPicPr>
          <p:nvPr/>
        </p:nvPicPr>
        <p:blipFill>
          <a:blip r:embed="rId2"/>
          <a:stretch>
            <a:fillRect/>
          </a:stretch>
        </p:blipFill>
        <p:spPr>
          <a:xfrm>
            <a:off x="2547631" y="968379"/>
            <a:ext cx="9515737" cy="5473936"/>
          </a:xfrm>
          <a:prstGeom prst="rect">
            <a:avLst/>
          </a:prstGeom>
        </p:spPr>
      </p:pic>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b="0" dirty="0"/>
              <a:t>Enterprise Chatbot</a:t>
            </a:r>
            <a:endParaRPr lang="en-IN" dirty="0"/>
          </a:p>
        </p:txBody>
      </p:sp>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2462213"/>
          </a:xfrm>
          <a:prstGeom prst="rect">
            <a:avLst/>
          </a:prstGeom>
          <a:noFill/>
        </p:spPr>
        <p:txBody>
          <a:bodyPr wrap="square" lIns="0" tIns="0" rIns="0" bIns="0" rtlCol="0">
            <a:spAutoFit/>
          </a:bodyPr>
          <a:lstStyle/>
          <a:p>
            <a:r>
              <a:rPr lang="en-GB" sz="1600" i="1" dirty="0">
                <a:solidFill>
                  <a:srgbClr val="0070C0"/>
                </a:solidFill>
              </a:rPr>
              <a:t>“ Azure Bot Service can be easily combined with Language Understanding to build powerful enterprise productivity bots, allowing organizations to streamline common work activities by integrating external systems, such as Office 365 calendar, customer cases stored in Dynamics CRM and much more. “</a:t>
            </a:r>
            <a:endParaRPr lang="en-IN" sz="1800" i="1" dirty="0" err="1">
              <a:solidFill>
                <a:srgbClr val="0070C0"/>
              </a:soli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3565321" y="973046"/>
            <a:ext cx="8038416" cy="3791901"/>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2398617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1A9B-D1B1-46B7-9B4C-ABF012943A90}"/>
              </a:ext>
            </a:extLst>
          </p:cNvPr>
          <p:cNvSpPr>
            <a:spLocks noGrp="1"/>
          </p:cNvSpPr>
          <p:nvPr>
            <p:ph type="title"/>
          </p:nvPr>
        </p:nvSpPr>
        <p:spPr/>
        <p:txBody>
          <a:bodyPr/>
          <a:lstStyle/>
          <a:p>
            <a:r>
              <a:rPr lang="en-IN" dirty="0"/>
              <a:t>Building Intelligent Bots</a:t>
            </a:r>
          </a:p>
        </p:txBody>
      </p:sp>
      <p:sp>
        <p:nvSpPr>
          <p:cNvPr id="4" name="Rectangle 3">
            <a:extLst>
              <a:ext uri="{FF2B5EF4-FFF2-40B4-BE49-F238E27FC236}">
                <a16:creationId xmlns:a16="http://schemas.microsoft.com/office/drawing/2014/main" id="{A41CD8B5-565C-4AF8-9103-CE33F04BAF48}"/>
              </a:ext>
            </a:extLst>
          </p:cNvPr>
          <p:cNvSpPr/>
          <p:nvPr/>
        </p:nvSpPr>
        <p:spPr bwMode="auto">
          <a:xfrm>
            <a:off x="798352" y="1216404"/>
            <a:ext cx="10595295" cy="79695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i="1" dirty="0"/>
              <a:t>Check out our </a:t>
            </a:r>
            <a:r>
              <a:rPr lang="en-GB" i="1" dirty="0">
                <a:hlinkClick r:id="rId2"/>
              </a:rPr>
              <a:t>comprehensive conversational AI framework</a:t>
            </a:r>
            <a:r>
              <a:rPr lang="en-GB" i="1" dirty="0"/>
              <a:t> for the development life cycle of your bot to create a simple bot and add sophisticated capabilities, such as speech, language understanding, </a:t>
            </a:r>
            <a:r>
              <a:rPr lang="en-GB" i="1" dirty="0" err="1"/>
              <a:t>QnA</a:t>
            </a:r>
            <a:r>
              <a:rPr lang="en-GB" i="1" dirty="0"/>
              <a:t> and more.</a:t>
            </a:r>
            <a:endParaRPr lang="en-IN" sz="1600" i="1" dirty="0">
              <a:gradFill>
                <a:gsLst>
                  <a:gs pos="40075">
                    <a:srgbClr val="FFFFFF"/>
                  </a:gs>
                  <a:gs pos="30000">
                    <a:srgbClr val="FFFFFF"/>
                  </a:gs>
                </a:gsLst>
                <a:lin ang="5400000" scaled="0"/>
              </a:gradFill>
            </a:endParaRPr>
          </a:p>
        </p:txBody>
      </p:sp>
      <p:pic>
        <p:nvPicPr>
          <p:cNvPr id="5" name="Picture 4">
            <a:extLst>
              <a:ext uri="{FF2B5EF4-FFF2-40B4-BE49-F238E27FC236}">
                <a16:creationId xmlns:a16="http://schemas.microsoft.com/office/drawing/2014/main" id="{46EDC6EB-9A8C-4679-A4EB-5C6D09D2481C}"/>
              </a:ext>
            </a:extLst>
          </p:cNvPr>
          <p:cNvPicPr>
            <a:picLocks noChangeAspect="1"/>
          </p:cNvPicPr>
          <p:nvPr/>
        </p:nvPicPr>
        <p:blipFill>
          <a:blip r:embed="rId3"/>
          <a:stretch>
            <a:fillRect/>
          </a:stretch>
        </p:blipFill>
        <p:spPr>
          <a:xfrm>
            <a:off x="1495294" y="2134998"/>
            <a:ext cx="8923834" cy="4101484"/>
          </a:xfrm>
          <a:prstGeom prst="rect">
            <a:avLst/>
          </a:prstGeom>
        </p:spPr>
      </p:pic>
    </p:spTree>
    <p:extLst>
      <p:ext uri="{BB962C8B-B14F-4D97-AF65-F5344CB8AC3E}">
        <p14:creationId xmlns:p14="http://schemas.microsoft.com/office/powerpoint/2010/main" val="10010202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Introduction to </a:t>
            </a:r>
            <a:br>
              <a:rPr lang="en-US" dirty="0"/>
            </a:br>
            <a:r>
              <a:rPr lang="en-US" dirty="0"/>
              <a:t>Azure Bot Services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r>
              <a:rPr lang="en-US" dirty="0"/>
              <a:t>Richard Fisher, Solutions Architect (Pramerica)</a:t>
            </a:r>
          </a:p>
        </p:txBody>
      </p:sp>
      <p:pic>
        <p:nvPicPr>
          <p:cNvPr id="10" name="Picture 9">
            <a:extLst>
              <a:ext uri="{FF2B5EF4-FFF2-40B4-BE49-F238E27FC236}">
                <a16:creationId xmlns:a16="http://schemas.microsoft.com/office/drawing/2014/main" id="{F8EB23AE-FC6C-FF43-AF42-8E0887C43C71}"/>
              </a:ext>
            </a:extLst>
          </p:cNvPr>
          <p:cNvPicPr>
            <a:picLocks noChangeAspect="1"/>
          </p:cNvPicPr>
          <p:nvPr/>
        </p:nvPicPr>
        <p:blipFill>
          <a:blip r:embed="rId3">
            <a:duotone>
              <a:schemeClr val="accent5">
                <a:shade val="45000"/>
                <a:satMod val="135000"/>
              </a:schemeClr>
              <a:prstClr val="white"/>
            </a:duotone>
          </a:blip>
          <a:stretch>
            <a:fillRect/>
          </a:stretch>
        </p:blipFill>
        <p:spPr>
          <a:xfrm>
            <a:off x="6300073" y="5965166"/>
            <a:ext cx="484632" cy="484632"/>
          </a:xfrm>
          <a:prstGeom prst="rect">
            <a:avLst/>
          </a:prstGeom>
        </p:spPr>
      </p:pic>
      <p:pic>
        <p:nvPicPr>
          <p:cNvPr id="12" name="Picture 11">
            <a:extLst>
              <a:ext uri="{FF2B5EF4-FFF2-40B4-BE49-F238E27FC236}">
                <a16:creationId xmlns:a16="http://schemas.microsoft.com/office/drawing/2014/main" id="{E0AF52F9-E419-0247-B75E-44FF359C2014}"/>
              </a:ext>
            </a:extLst>
          </p:cNvPr>
          <p:cNvPicPr>
            <a:picLocks noChangeAspect="1"/>
          </p:cNvPicPr>
          <p:nvPr/>
        </p:nvPicPr>
        <p:blipFill>
          <a:blip r:embed="rId4">
            <a:duotone>
              <a:schemeClr val="accent5">
                <a:shade val="45000"/>
                <a:satMod val="135000"/>
              </a:schemeClr>
              <a:prstClr val="white"/>
            </a:duotone>
          </a:blip>
          <a:stretch>
            <a:fillRect/>
          </a:stretch>
        </p:blipFill>
        <p:spPr>
          <a:xfrm>
            <a:off x="2034707" y="5965028"/>
            <a:ext cx="484909" cy="484909"/>
          </a:xfrm>
          <a:prstGeom prst="rect">
            <a:avLst/>
          </a:prstGeom>
        </p:spPr>
      </p:pic>
      <p:sp>
        <p:nvSpPr>
          <p:cNvPr id="13" name="Text Placeholder 6">
            <a:extLst>
              <a:ext uri="{FF2B5EF4-FFF2-40B4-BE49-F238E27FC236}">
                <a16:creationId xmlns:a16="http://schemas.microsoft.com/office/drawing/2014/main" id="{27713E6B-298F-2447-930D-E39C9923B7C9}"/>
              </a:ext>
            </a:extLst>
          </p:cNvPr>
          <p:cNvSpPr txBox="1">
            <a:spLocks/>
          </p:cNvSpPr>
          <p:nvPr/>
        </p:nvSpPr>
        <p:spPr>
          <a:xfrm>
            <a:off x="2610742" y="5961261"/>
            <a:ext cx="3600053"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t>
            </a:r>
          </a:p>
        </p:txBody>
      </p:sp>
      <p:sp>
        <p:nvSpPr>
          <p:cNvPr id="14" name="Text Placeholder 6">
            <a:extLst>
              <a:ext uri="{FF2B5EF4-FFF2-40B4-BE49-F238E27FC236}">
                <a16:creationId xmlns:a16="http://schemas.microsoft.com/office/drawing/2014/main" id="{03F6C500-D3C0-2E40-B483-6C5079AD462D}"/>
              </a:ext>
            </a:extLst>
          </p:cNvPr>
          <p:cNvSpPr txBox="1">
            <a:spLocks/>
          </p:cNvSpPr>
          <p:nvPr/>
        </p:nvSpPr>
        <p:spPr>
          <a:xfrm>
            <a:off x="6873983" y="5961261"/>
            <a:ext cx="4027565"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/in/</a:t>
            </a:r>
          </a:p>
        </p:txBody>
      </p:sp>
      <p:grpSp>
        <p:nvGrpSpPr>
          <p:cNvPr id="8" name="Group 7">
            <a:extLst>
              <a:ext uri="{FF2B5EF4-FFF2-40B4-BE49-F238E27FC236}">
                <a16:creationId xmlns:a16="http://schemas.microsoft.com/office/drawing/2014/main" id="{96D38ECA-689A-48FC-B272-E21032E81F2E}"/>
              </a:ext>
            </a:extLst>
          </p:cNvPr>
          <p:cNvGrpSpPr/>
          <p:nvPr/>
        </p:nvGrpSpPr>
        <p:grpSpPr>
          <a:xfrm>
            <a:off x="9163945" y="2490198"/>
            <a:ext cx="1863325" cy="2352689"/>
            <a:chOff x="9507894" y="451673"/>
            <a:chExt cx="1863325" cy="2352689"/>
          </a:xfrm>
        </p:grpSpPr>
        <p:pic>
          <p:nvPicPr>
            <p:cNvPr id="9" name="Picture 2">
              <a:extLst>
                <a:ext uri="{FF2B5EF4-FFF2-40B4-BE49-F238E27FC236}">
                  <a16:creationId xmlns:a16="http://schemas.microsoft.com/office/drawing/2014/main" id="{C8C9B0DB-DA27-4C13-BC64-00438D5254B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07894" y="451673"/>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79D26E0-5234-44CF-ACBA-621E92D485A2}"/>
                </a:ext>
              </a:extLst>
            </p:cNvPr>
            <p:cNvSpPr txBox="1"/>
            <p:nvPr/>
          </p:nvSpPr>
          <p:spPr>
            <a:xfrm>
              <a:off x="9778221" y="2314997"/>
              <a:ext cx="1567543" cy="489365"/>
            </a:xfrm>
            <a:prstGeom prst="rect">
              <a:avLst/>
            </a:prstGeom>
            <a:noFill/>
          </p:spPr>
          <p:txBody>
            <a:bodyPr wrap="square" lIns="182880" tIns="146304" rIns="182880" bIns="146304" rtlCol="0">
              <a:spAutoFit/>
            </a:bodyPr>
            <a:lstStyle/>
            <a:p>
              <a:pPr>
                <a:lnSpc>
                  <a:spcPct val="90000"/>
                </a:lnSpc>
                <a:spcAft>
                  <a:spcPts val="600"/>
                </a:spcAft>
              </a:pPr>
              <a:endParaRPr lang="en-US" sz="1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699993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525" y="231294"/>
            <a:ext cx="3270368" cy="1037554"/>
          </a:xfrm>
          <a:prstGeom prst="rect">
            <a:avLst/>
          </a:prstGeom>
          <a:noFill/>
        </p:spPr>
        <p:txBody>
          <a:bodyPr wrap="none" lIns="179285" tIns="143428" rIns="179285" bIns="143428" rtlCol="0">
            <a:spAutoFit/>
          </a:bodyPr>
          <a:lstStyle/>
          <a:p>
            <a:pPr defTabSz="914367">
              <a:lnSpc>
                <a:spcPct val="90000"/>
              </a:lnSpc>
              <a:spcAft>
                <a:spcPts val="588"/>
              </a:spcAft>
            </a:pPr>
            <a:r>
              <a:rPr lang="en-US" sz="5400" dirty="0">
                <a:solidFill>
                  <a:schemeClr val="bg1"/>
                </a:solidFill>
              </a:rPr>
              <a:t>Summary</a:t>
            </a:r>
            <a:endParaRPr lang="en-US" sz="3529" dirty="0">
              <a:solidFill>
                <a:schemeClr val="bg1"/>
              </a:solidFill>
            </a:endParaRPr>
          </a:p>
        </p:txBody>
      </p:sp>
      <p:sp>
        <p:nvSpPr>
          <p:cNvPr id="3" name="Rectangle 2"/>
          <p:cNvSpPr/>
          <p:nvPr/>
        </p:nvSpPr>
        <p:spPr>
          <a:xfrm>
            <a:off x="493345" y="1486747"/>
            <a:ext cx="11354714" cy="5670911"/>
          </a:xfrm>
          <a:prstGeom prst="rect">
            <a:avLst/>
          </a:prstGeom>
        </p:spPr>
        <p:txBody>
          <a:bodyPr wrap="square">
            <a:spAutoFit/>
          </a:bodyPr>
          <a:lstStyle/>
          <a:p>
            <a:pPr marL="336145" indent="-336145" defTabSz="914367">
              <a:buFont typeface="Arial" panose="020B0604020202020204" pitchFamily="34" charset="0"/>
              <a:buChar char="•"/>
            </a:pPr>
            <a:r>
              <a:rPr lang="en-US" sz="3200" dirty="0">
                <a:solidFill>
                  <a:srgbClr val="505050"/>
                </a:solidFill>
              </a:rPr>
              <a:t>Digital Transformation does not occur in a silo</a:t>
            </a:r>
          </a:p>
          <a:p>
            <a:pPr marL="793345" lvl="1" indent="-336145" defTabSz="914367">
              <a:buFont typeface="Arial" panose="020B0604020202020204" pitchFamily="34" charset="0"/>
              <a:buChar char="•"/>
            </a:pPr>
            <a:r>
              <a:rPr lang="en-US" sz="3200" dirty="0">
                <a:solidFill>
                  <a:srgbClr val="505050"/>
                </a:solidFill>
              </a:rPr>
              <a:t>Become a change agent within your organization</a:t>
            </a:r>
          </a:p>
          <a:p>
            <a:pPr marL="793345" lvl="1" indent="-336145" defTabSz="914367">
              <a:buFont typeface="Arial" panose="020B0604020202020204" pitchFamily="34" charset="0"/>
              <a:buChar char="•"/>
            </a:pPr>
            <a:r>
              <a:rPr lang="en-US" sz="3200" dirty="0">
                <a:solidFill>
                  <a:srgbClr val="505050"/>
                </a:solidFill>
              </a:rPr>
              <a:t>Regardless of your persona!</a:t>
            </a:r>
          </a:p>
          <a:p>
            <a:pPr marL="336145" indent="-336145" defTabSz="914367">
              <a:buFont typeface="Arial" panose="020B0604020202020204" pitchFamily="34" charset="0"/>
              <a:buChar char="•"/>
            </a:pPr>
            <a:r>
              <a:rPr lang="en-US" sz="3200" dirty="0">
                <a:solidFill>
                  <a:srgbClr val="505050"/>
                </a:solidFill>
              </a:rPr>
              <a:t>Leverage cost-effective Microsoft platform services to drive innovation</a:t>
            </a:r>
          </a:p>
          <a:p>
            <a:pPr marL="793328" lvl="1" indent="-336145" defTabSz="914367">
              <a:buFont typeface="Arial" panose="020B0604020202020204" pitchFamily="34" charset="0"/>
              <a:buChar char="•"/>
            </a:pPr>
            <a:r>
              <a:rPr lang="en-US" sz="3200" dirty="0">
                <a:solidFill>
                  <a:srgbClr val="505050"/>
                </a:solidFill>
              </a:rPr>
              <a:t>On a consumption basis</a:t>
            </a:r>
          </a:p>
          <a:p>
            <a:pPr marL="793328" lvl="1" indent="-336145" defTabSz="914367">
              <a:buFont typeface="Arial" panose="020B0604020202020204" pitchFamily="34" charset="0"/>
              <a:buChar char="•"/>
            </a:pPr>
            <a:r>
              <a:rPr lang="en-US" sz="3200" dirty="0">
                <a:solidFill>
                  <a:srgbClr val="505050"/>
                </a:solidFill>
              </a:rPr>
              <a:t>If it doesn’t work, throw it away</a:t>
            </a:r>
          </a:p>
          <a:p>
            <a:pPr marL="336145" indent="-336145" defTabSz="914367">
              <a:buFont typeface="Arial" panose="020B0604020202020204" pitchFamily="34" charset="0"/>
              <a:buChar char="•"/>
            </a:pPr>
            <a:r>
              <a:rPr lang="en-US" sz="3200" dirty="0">
                <a:solidFill>
                  <a:srgbClr val="505050"/>
                </a:solidFill>
              </a:rPr>
              <a:t>The future is not as far away as you think</a:t>
            </a:r>
          </a:p>
          <a:p>
            <a:pPr marL="793328" lvl="1" indent="-336145" defTabSz="914367">
              <a:buFont typeface="Arial" panose="020B0604020202020204" pitchFamily="34" charset="0"/>
              <a:buChar char="•"/>
            </a:pPr>
            <a:r>
              <a:rPr lang="en-US" sz="3200" dirty="0">
                <a:solidFill>
                  <a:srgbClr val="505050"/>
                </a:solidFill>
              </a:rPr>
              <a:t>Look for where the puck is headed, not where it currently is</a:t>
            </a:r>
          </a:p>
          <a:p>
            <a:pPr marL="336145" indent="-336145" defTabSz="914367">
              <a:buFont typeface="Arial" panose="020B0604020202020204" pitchFamily="34" charset="0"/>
              <a:buChar char="•"/>
            </a:pPr>
            <a:endParaRPr lang="en-US" sz="2745" dirty="0">
              <a:solidFill>
                <a:srgbClr val="505050"/>
              </a:solidFill>
            </a:endParaRPr>
          </a:p>
          <a:p>
            <a:pPr defTabSz="914367"/>
            <a:endParaRPr lang="en-US" sz="2353" dirty="0">
              <a:solidFill>
                <a:srgbClr val="505050"/>
              </a:solidFill>
            </a:endParaRPr>
          </a:p>
          <a:p>
            <a:pPr defTabSz="914367"/>
            <a:endParaRPr lang="en-US" sz="2353" dirty="0">
              <a:solidFill>
                <a:srgbClr val="505050"/>
              </a:solidFill>
            </a:endParaRPr>
          </a:p>
        </p:txBody>
      </p:sp>
      <p:sp>
        <p:nvSpPr>
          <p:cNvPr id="5" name="Title 4">
            <a:extLst>
              <a:ext uri="{FF2B5EF4-FFF2-40B4-BE49-F238E27FC236}">
                <a16:creationId xmlns:a16="http://schemas.microsoft.com/office/drawing/2014/main" id="{CADDB351-0F9B-4A0E-BC43-742EF6A023F6}"/>
              </a:ext>
            </a:extLst>
          </p:cNvPr>
          <p:cNvSpPr>
            <a:spLocks noGrp="1"/>
          </p:cNvSpPr>
          <p:nvPr>
            <p:ph type="title"/>
          </p:nvPr>
        </p:nvSpPr>
        <p:spPr/>
        <p:txBody>
          <a:bodyPr/>
          <a:lstStyle/>
          <a:p>
            <a:r>
              <a:rPr lang="en-IN" dirty="0">
                <a:solidFill>
                  <a:schemeClr val="tx1"/>
                </a:solidFill>
              </a:rPr>
              <a:t>Summary</a:t>
            </a:r>
          </a:p>
        </p:txBody>
      </p:sp>
      <p:sp>
        <p:nvSpPr>
          <p:cNvPr id="6" name="Text Placeholder 5">
            <a:extLst>
              <a:ext uri="{FF2B5EF4-FFF2-40B4-BE49-F238E27FC236}">
                <a16:creationId xmlns:a16="http://schemas.microsoft.com/office/drawing/2014/main" id="{64F1B866-DFBB-4F8F-8911-43EE75ADA851}"/>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29341014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Agenda</a:t>
            </a:r>
          </a:p>
        </p:txBody>
      </p:sp>
      <p:sp>
        <p:nvSpPr>
          <p:cNvPr id="3" name="Text Placeholder 2"/>
          <p:cNvSpPr>
            <a:spLocks noGrp="1"/>
          </p:cNvSpPr>
          <p:nvPr>
            <p:ph type="body" sz="quarter" idx="10"/>
          </p:nvPr>
        </p:nvSpPr>
        <p:spPr/>
        <p:txBody>
          <a:bodyPr/>
          <a:lstStyle/>
          <a:p>
            <a:pPr marL="571500" indent="-571500">
              <a:buFont typeface="Arial" panose="020B0604020202020204" pitchFamily="34" charset="0"/>
              <a:buChar char="•"/>
            </a:pPr>
            <a:r>
              <a:rPr lang="en-US" dirty="0">
                <a:solidFill>
                  <a:schemeClr val="tx1"/>
                </a:solidFill>
              </a:rPr>
              <a:t>Digital Transformation</a:t>
            </a:r>
          </a:p>
          <a:p>
            <a:pPr marL="571500" indent="-571500">
              <a:buFont typeface="Arial" panose="020B0604020202020204" pitchFamily="34" charset="0"/>
              <a:buChar char="•"/>
            </a:pPr>
            <a:r>
              <a:rPr lang="en-US" dirty="0">
                <a:solidFill>
                  <a:schemeClr val="tx1"/>
                </a:solidFill>
              </a:rPr>
              <a:t>What are Bots?</a:t>
            </a:r>
          </a:p>
          <a:p>
            <a:pPr marL="571500" indent="-571500">
              <a:buFont typeface="Arial" panose="020B0604020202020204" pitchFamily="34" charset="0"/>
              <a:buChar char="•"/>
            </a:pPr>
            <a:r>
              <a:rPr lang="en-US" dirty="0">
                <a:solidFill>
                  <a:schemeClr val="tx1"/>
                </a:solidFill>
              </a:rPr>
              <a:t>Building Bots</a:t>
            </a:r>
          </a:p>
          <a:p>
            <a:pPr marL="571500" indent="-571500">
              <a:buFont typeface="Arial" panose="020B0604020202020204" pitchFamily="34" charset="0"/>
              <a:buChar char="•"/>
            </a:pPr>
            <a:r>
              <a:rPr lang="en-US" dirty="0">
                <a:solidFill>
                  <a:schemeClr val="tx1"/>
                </a:solidFill>
              </a:rPr>
              <a:t>Bot Creator Personas</a:t>
            </a:r>
          </a:p>
          <a:p>
            <a:pPr marL="571500" indent="-571500">
              <a:buFont typeface="Arial" panose="020B0604020202020204" pitchFamily="34" charset="0"/>
              <a:buChar char="•"/>
            </a:pPr>
            <a:r>
              <a:rPr lang="en-US" dirty="0">
                <a:solidFill>
                  <a:schemeClr val="tx1"/>
                </a:solidFill>
              </a:rPr>
              <a:t>Bot Demos</a:t>
            </a:r>
          </a:p>
          <a:p>
            <a:pPr marL="795597" lvl="2" indent="-571500">
              <a:buFont typeface="Arial" panose="020B0604020202020204" pitchFamily="34" charset="0"/>
              <a:buChar char="•"/>
            </a:pPr>
            <a:r>
              <a:rPr lang="en-US" sz="2400" dirty="0"/>
              <a:t>Trading Bot – Azure Logic Apps</a:t>
            </a:r>
          </a:p>
          <a:p>
            <a:pPr marL="795597" lvl="2" indent="-571500">
              <a:buFont typeface="Arial" panose="020B0604020202020204" pitchFamily="34" charset="0"/>
              <a:buChar char="•"/>
            </a:pPr>
            <a:r>
              <a:rPr lang="en-US" sz="2400" dirty="0"/>
              <a:t>HR Bot – Microsoft Flow</a:t>
            </a:r>
          </a:p>
          <a:p>
            <a:pPr marL="795597" lvl="2" indent="-571500">
              <a:buFont typeface="Arial" panose="020B0604020202020204" pitchFamily="34" charset="0"/>
              <a:buChar char="•"/>
            </a:pPr>
            <a:r>
              <a:rPr lang="en-US" sz="2400" dirty="0"/>
              <a:t>Access Management Bot – Microsoft Flow</a:t>
            </a:r>
          </a:p>
          <a:p>
            <a:endParaRPr lang="en-US" dirty="0">
              <a:solidFill>
                <a:schemeClr val="accent2"/>
              </a:solidFill>
            </a:endParaRPr>
          </a:p>
        </p:txBody>
      </p:sp>
    </p:spTree>
    <p:extLst>
      <p:ext uri="{BB962C8B-B14F-4D97-AF65-F5344CB8AC3E}">
        <p14:creationId xmlns:p14="http://schemas.microsoft.com/office/powerpoint/2010/main" val="242042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F20B3CF4-61CE-485E-838B-56DEF97F3215}"/>
              </a:ext>
            </a:extLst>
          </p:cNvPr>
          <p:cNvSpPr txBox="1">
            <a:spLocks/>
          </p:cNvSpPr>
          <p:nvPr/>
        </p:nvSpPr>
        <p:spPr>
          <a:xfrm>
            <a:off x="490194" y="685950"/>
            <a:ext cx="11273794" cy="410697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i="1" dirty="0">
                <a:solidFill>
                  <a:schemeClr val="tx1"/>
                </a:solidFill>
              </a:rPr>
              <a:t>“Digital Transformation is the methodology in which organizations transform, create new business models and culture with digital technologies.”</a:t>
            </a:r>
            <a:r>
              <a:rPr lang="en-US" sz="3200" dirty="0">
                <a:solidFill>
                  <a:schemeClr val="tx1"/>
                </a:solidFill>
              </a:rPr>
              <a:t> </a:t>
            </a:r>
          </a:p>
          <a:p>
            <a:endParaRPr lang="en-US" sz="3200" dirty="0">
              <a:solidFill>
                <a:schemeClr val="tx1"/>
              </a:solidFill>
            </a:endParaRPr>
          </a:p>
          <a:p>
            <a:r>
              <a:rPr lang="en-US" sz="3200" dirty="0">
                <a:solidFill>
                  <a:schemeClr val="tx1"/>
                </a:solidFill>
              </a:rPr>
              <a:t>Ray Wang, Constellation Research</a:t>
            </a:r>
          </a:p>
        </p:txBody>
      </p:sp>
      <p:sp>
        <p:nvSpPr>
          <p:cNvPr id="2" name="Title 1"/>
          <p:cNvSpPr>
            <a:spLocks noGrp="1"/>
          </p:cNvSpPr>
          <p:nvPr>
            <p:ph type="title"/>
          </p:nvPr>
        </p:nvSpPr>
        <p:spPr/>
        <p:txBody>
          <a:bodyPr>
            <a:normAutofit/>
          </a:bodyPr>
          <a:lstStyle/>
          <a:p>
            <a:r>
              <a:rPr lang="en-IN" dirty="0">
                <a:solidFill>
                  <a:schemeClr val="tx1"/>
                </a:solidFill>
              </a:rPr>
              <a:t>Digital Transformation</a:t>
            </a:r>
          </a:p>
        </p:txBody>
      </p:sp>
    </p:spTree>
    <p:extLst>
      <p:ext uri="{BB962C8B-B14F-4D97-AF65-F5344CB8AC3E}">
        <p14:creationId xmlns:p14="http://schemas.microsoft.com/office/powerpoint/2010/main" val="30849336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0DCA9E-1A87-47F0-8776-9D71B30D55D6}"/>
              </a:ext>
            </a:extLst>
          </p:cNvPr>
          <p:cNvPicPr>
            <a:picLocks noChangeAspect="1"/>
          </p:cNvPicPr>
          <p:nvPr/>
        </p:nvPicPr>
        <p:blipFill>
          <a:blip r:embed="rId2"/>
          <a:stretch>
            <a:fillRect/>
          </a:stretch>
        </p:blipFill>
        <p:spPr>
          <a:xfrm>
            <a:off x="-75414" y="0"/>
            <a:ext cx="12391046" cy="6938128"/>
          </a:xfrm>
          <a:prstGeom prst="rect">
            <a:avLst/>
          </a:prstGeom>
        </p:spPr>
      </p:pic>
      <p:sp>
        <p:nvSpPr>
          <p:cNvPr id="2" name="Title 1">
            <a:extLst>
              <a:ext uri="{FF2B5EF4-FFF2-40B4-BE49-F238E27FC236}">
                <a16:creationId xmlns:a16="http://schemas.microsoft.com/office/drawing/2014/main" id="{72083D52-3A24-465C-9C5B-34BB0FD7E09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0601162-3B8A-4CD7-9CEB-4F3517EA3947}"/>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10982642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Digital Transformation - IT Enablement</a:t>
            </a:r>
          </a:p>
        </p:txBody>
      </p:sp>
      <p:sp>
        <p:nvSpPr>
          <p:cNvPr id="5" name="Text Placeholder 4">
            <a:extLst>
              <a:ext uri="{FF2B5EF4-FFF2-40B4-BE49-F238E27FC236}">
                <a16:creationId xmlns:a16="http://schemas.microsoft.com/office/drawing/2014/main" id="{572B2825-23C6-4884-BFD9-E359376A48AF}"/>
              </a:ext>
            </a:extLst>
          </p:cNvPr>
          <p:cNvSpPr>
            <a:spLocks noGrp="1"/>
          </p:cNvSpPr>
          <p:nvPr>
            <p:ph type="body" sz="quarter" idx="10"/>
          </p:nvPr>
        </p:nvSpPr>
        <p:spPr/>
        <p:txBody>
          <a:bodyPr/>
          <a:lstStyle/>
          <a:p>
            <a:endParaRPr lang="en-IN"/>
          </a:p>
        </p:txBody>
      </p:sp>
      <p:grpSp>
        <p:nvGrpSpPr>
          <p:cNvPr id="13" name="Group 12"/>
          <p:cNvGrpSpPr/>
          <p:nvPr/>
        </p:nvGrpSpPr>
        <p:grpSpPr>
          <a:xfrm>
            <a:off x="3356303" y="1095216"/>
            <a:ext cx="2511149" cy="1954040"/>
            <a:chOff x="333136" y="2263552"/>
            <a:chExt cx="2511505" cy="2115510"/>
          </a:xfrm>
        </p:grpSpPr>
        <p:pic>
          <p:nvPicPr>
            <p:cNvPr id="6" name="Picture 5"/>
            <p:cNvPicPr>
              <a:picLocks noChangeAspect="1"/>
            </p:cNvPicPr>
            <p:nvPr/>
          </p:nvPicPr>
          <p:blipFill>
            <a:blip r:embed="rId3"/>
            <a:stretch>
              <a:fillRect/>
            </a:stretch>
          </p:blipFill>
          <p:spPr>
            <a:xfrm>
              <a:off x="333136" y="2263552"/>
              <a:ext cx="2511505" cy="2115458"/>
            </a:xfrm>
            <a:prstGeom prst="rect">
              <a:avLst/>
            </a:prstGeom>
          </p:spPr>
        </p:pic>
        <p:sp>
          <p:nvSpPr>
            <p:cNvPr id="8" name="TextBox 7"/>
            <p:cNvSpPr txBox="1"/>
            <p:nvPr/>
          </p:nvSpPr>
          <p:spPr>
            <a:xfrm>
              <a:off x="605285" y="4009678"/>
              <a:ext cx="1922594" cy="369384"/>
            </a:xfrm>
            <a:prstGeom prst="rect">
              <a:avLst/>
            </a:prstGeom>
            <a:noFill/>
          </p:spPr>
          <p:txBody>
            <a:bodyPr wrap="none" rtlCol="0">
              <a:spAutoFit/>
            </a:bodyPr>
            <a:lstStyle/>
            <a:p>
              <a:pPr defTabSz="914225">
                <a:defRPr/>
              </a:pPr>
              <a:r>
                <a:rPr lang="en-US" kern="0" dirty="0">
                  <a:solidFill>
                    <a:sysClr val="windowText" lastClr="000000"/>
                  </a:solidFill>
                </a:rPr>
                <a:t>Zero Data Centre</a:t>
              </a:r>
            </a:p>
          </p:txBody>
        </p:sp>
      </p:grpSp>
      <p:grpSp>
        <p:nvGrpSpPr>
          <p:cNvPr id="14" name="Group 13"/>
          <p:cNvGrpSpPr/>
          <p:nvPr/>
        </p:nvGrpSpPr>
        <p:grpSpPr>
          <a:xfrm>
            <a:off x="6083862" y="1141142"/>
            <a:ext cx="2793456" cy="1895273"/>
            <a:chOff x="3129834" y="2515422"/>
            <a:chExt cx="2793853" cy="1895542"/>
          </a:xfrm>
        </p:grpSpPr>
        <p:pic>
          <p:nvPicPr>
            <p:cNvPr id="10" name="Picture 9"/>
            <p:cNvPicPr>
              <a:picLocks noChangeAspect="1"/>
            </p:cNvPicPr>
            <p:nvPr/>
          </p:nvPicPr>
          <p:blipFill>
            <a:blip r:embed="rId4"/>
            <a:stretch>
              <a:fillRect/>
            </a:stretch>
          </p:blipFill>
          <p:spPr>
            <a:xfrm>
              <a:off x="3129834" y="2515422"/>
              <a:ext cx="2793853" cy="1845682"/>
            </a:xfrm>
            <a:prstGeom prst="rect">
              <a:avLst/>
            </a:prstGeom>
          </p:spPr>
        </p:pic>
        <p:sp>
          <p:nvSpPr>
            <p:cNvPr id="11" name="TextBox 10"/>
            <p:cNvSpPr txBox="1"/>
            <p:nvPr/>
          </p:nvSpPr>
          <p:spPr>
            <a:xfrm>
              <a:off x="3418174" y="4036118"/>
              <a:ext cx="2372765" cy="374846"/>
            </a:xfrm>
            <a:prstGeom prst="rect">
              <a:avLst/>
            </a:prstGeom>
            <a:noFill/>
          </p:spPr>
          <p:txBody>
            <a:bodyPr wrap="none" rtlCol="0">
              <a:spAutoFit/>
            </a:bodyPr>
            <a:lstStyle/>
            <a:p>
              <a:pPr defTabSz="914225">
                <a:defRPr/>
              </a:pPr>
              <a:r>
                <a:rPr lang="en-US" kern="0">
                  <a:solidFill>
                    <a:sysClr val="windowText" lastClr="000000"/>
                  </a:solidFill>
                </a:rPr>
                <a:t>Leveraging Platforms</a:t>
              </a:r>
            </a:p>
          </p:txBody>
        </p:sp>
      </p:grpSp>
      <p:sp>
        <p:nvSpPr>
          <p:cNvPr id="16" name="TextBox 15"/>
          <p:cNvSpPr txBox="1"/>
          <p:nvPr/>
        </p:nvSpPr>
        <p:spPr>
          <a:xfrm>
            <a:off x="4380473" y="3465554"/>
            <a:ext cx="1066167" cy="374793"/>
          </a:xfrm>
          <a:prstGeom prst="rect">
            <a:avLst/>
          </a:prstGeom>
          <a:noFill/>
        </p:spPr>
        <p:txBody>
          <a:bodyPr wrap="none" rtlCol="0">
            <a:spAutoFit/>
          </a:bodyPr>
          <a:lstStyle/>
          <a:p>
            <a:pPr defTabSz="914225">
              <a:defRPr/>
            </a:pPr>
            <a:r>
              <a:rPr lang="en-US" kern="0" dirty="0">
                <a:solidFill>
                  <a:sysClr val="windowText" lastClr="000000"/>
                </a:solidFill>
              </a:rPr>
              <a:t>Metered</a:t>
            </a:r>
          </a:p>
        </p:txBody>
      </p:sp>
      <p:pic>
        <p:nvPicPr>
          <p:cNvPr id="18" name="Picture 17"/>
          <p:cNvPicPr>
            <a:picLocks noChangeAspect="1"/>
          </p:cNvPicPr>
          <p:nvPr/>
        </p:nvPicPr>
        <p:blipFill>
          <a:blip r:embed="rId5"/>
          <a:stretch>
            <a:fillRect/>
          </a:stretch>
        </p:blipFill>
        <p:spPr>
          <a:xfrm>
            <a:off x="3356303" y="4454199"/>
            <a:ext cx="1224044" cy="816029"/>
          </a:xfrm>
          <a:prstGeom prst="rect">
            <a:avLst/>
          </a:prstGeom>
        </p:spPr>
      </p:pic>
      <p:sp>
        <p:nvSpPr>
          <p:cNvPr id="27" name="TextBox 26"/>
          <p:cNvSpPr txBox="1"/>
          <p:nvPr/>
        </p:nvSpPr>
        <p:spPr>
          <a:xfrm>
            <a:off x="4514411" y="4696537"/>
            <a:ext cx="827354" cy="374793"/>
          </a:xfrm>
          <a:prstGeom prst="rect">
            <a:avLst/>
          </a:prstGeom>
          <a:noFill/>
        </p:spPr>
        <p:txBody>
          <a:bodyPr wrap="none" rtlCol="0">
            <a:spAutoFit/>
          </a:bodyPr>
          <a:lstStyle/>
          <a:p>
            <a:pPr defTabSz="914225">
              <a:defRPr/>
            </a:pPr>
            <a:r>
              <a:rPr lang="en-US" kern="0">
                <a:solidFill>
                  <a:sysClr val="windowText" lastClr="000000"/>
                </a:solidFill>
              </a:rPr>
              <a:t>Elastic</a:t>
            </a:r>
          </a:p>
        </p:txBody>
      </p:sp>
      <p:pic>
        <p:nvPicPr>
          <p:cNvPr id="19" name="Picture 18"/>
          <p:cNvPicPr>
            <a:picLocks noChangeAspect="1"/>
          </p:cNvPicPr>
          <p:nvPr/>
        </p:nvPicPr>
        <p:blipFill>
          <a:blip r:embed="rId6"/>
          <a:stretch>
            <a:fillRect/>
          </a:stretch>
        </p:blipFill>
        <p:spPr>
          <a:xfrm>
            <a:off x="3295813" y="5486159"/>
            <a:ext cx="1231220" cy="1155030"/>
          </a:xfrm>
          <a:prstGeom prst="rect">
            <a:avLst/>
          </a:prstGeom>
        </p:spPr>
      </p:pic>
      <p:sp>
        <p:nvSpPr>
          <p:cNvPr id="29" name="TextBox 28"/>
          <p:cNvSpPr txBox="1"/>
          <p:nvPr/>
        </p:nvSpPr>
        <p:spPr>
          <a:xfrm>
            <a:off x="4514411" y="5836556"/>
            <a:ext cx="1391728" cy="369332"/>
          </a:xfrm>
          <a:prstGeom prst="rect">
            <a:avLst/>
          </a:prstGeom>
          <a:noFill/>
        </p:spPr>
        <p:txBody>
          <a:bodyPr wrap="none" rtlCol="0">
            <a:spAutoFit/>
          </a:bodyPr>
          <a:lstStyle/>
          <a:p>
            <a:pPr defTabSz="914225">
              <a:defRPr/>
            </a:pPr>
            <a:r>
              <a:rPr lang="en-US" kern="0">
                <a:solidFill>
                  <a:sysClr val="windowText" lastClr="000000"/>
                </a:solidFill>
              </a:rPr>
              <a:t>Automation</a:t>
            </a:r>
          </a:p>
        </p:txBody>
      </p:sp>
      <p:pic>
        <p:nvPicPr>
          <p:cNvPr id="20" name="Picture 19"/>
          <p:cNvPicPr>
            <a:picLocks noChangeAspect="1"/>
          </p:cNvPicPr>
          <p:nvPr/>
        </p:nvPicPr>
        <p:blipFill>
          <a:blip r:embed="rId7"/>
          <a:stretch>
            <a:fillRect/>
          </a:stretch>
        </p:blipFill>
        <p:spPr>
          <a:xfrm>
            <a:off x="6105150" y="3213379"/>
            <a:ext cx="1321294" cy="1022503"/>
          </a:xfrm>
          <a:prstGeom prst="rect">
            <a:avLst/>
          </a:prstGeom>
        </p:spPr>
      </p:pic>
      <p:sp>
        <p:nvSpPr>
          <p:cNvPr id="21" name="TextBox 20"/>
          <p:cNvSpPr txBox="1"/>
          <p:nvPr/>
        </p:nvSpPr>
        <p:spPr>
          <a:xfrm>
            <a:off x="7321445" y="3539991"/>
            <a:ext cx="692720" cy="374793"/>
          </a:xfrm>
          <a:prstGeom prst="rect">
            <a:avLst/>
          </a:prstGeom>
          <a:noFill/>
        </p:spPr>
        <p:txBody>
          <a:bodyPr wrap="none" rtlCol="0">
            <a:spAutoFit/>
          </a:bodyPr>
          <a:lstStyle/>
          <a:p>
            <a:pPr defTabSz="914225">
              <a:defRPr/>
            </a:pPr>
            <a:r>
              <a:rPr lang="en-US" kern="0">
                <a:solidFill>
                  <a:sysClr val="windowText" lastClr="000000"/>
                </a:solidFill>
              </a:rPr>
              <a:t>Time</a:t>
            </a:r>
          </a:p>
        </p:txBody>
      </p:sp>
      <p:pic>
        <p:nvPicPr>
          <p:cNvPr id="22" name="Picture 21"/>
          <p:cNvPicPr>
            <a:picLocks noChangeAspect="1"/>
          </p:cNvPicPr>
          <p:nvPr/>
        </p:nvPicPr>
        <p:blipFill>
          <a:blip r:embed="rId8"/>
          <a:stretch>
            <a:fillRect/>
          </a:stretch>
        </p:blipFill>
        <p:spPr>
          <a:xfrm>
            <a:off x="6121810" y="4507042"/>
            <a:ext cx="1753625" cy="464195"/>
          </a:xfrm>
          <a:prstGeom prst="rect">
            <a:avLst/>
          </a:prstGeom>
        </p:spPr>
      </p:pic>
      <p:sp>
        <p:nvSpPr>
          <p:cNvPr id="34" name="TextBox 33"/>
          <p:cNvSpPr txBox="1"/>
          <p:nvPr/>
        </p:nvSpPr>
        <p:spPr>
          <a:xfrm>
            <a:off x="7920865" y="4554498"/>
            <a:ext cx="832161" cy="374793"/>
          </a:xfrm>
          <a:prstGeom prst="rect">
            <a:avLst/>
          </a:prstGeom>
          <a:noFill/>
        </p:spPr>
        <p:txBody>
          <a:bodyPr wrap="none" rtlCol="0">
            <a:spAutoFit/>
          </a:bodyPr>
          <a:lstStyle/>
          <a:p>
            <a:pPr defTabSz="914225">
              <a:defRPr/>
            </a:pPr>
            <a:r>
              <a:rPr lang="en-US" kern="0">
                <a:solidFill>
                  <a:sysClr val="windowText" lastClr="000000"/>
                </a:solidFill>
              </a:rPr>
              <a:t>Speed</a:t>
            </a:r>
          </a:p>
        </p:txBody>
      </p:sp>
      <p:pic>
        <p:nvPicPr>
          <p:cNvPr id="23" name="Picture 22"/>
          <p:cNvPicPr>
            <a:picLocks noChangeAspect="1"/>
          </p:cNvPicPr>
          <p:nvPr/>
        </p:nvPicPr>
        <p:blipFill>
          <a:blip r:embed="rId9"/>
          <a:stretch>
            <a:fillRect/>
          </a:stretch>
        </p:blipFill>
        <p:spPr>
          <a:xfrm>
            <a:off x="6132427" y="5486159"/>
            <a:ext cx="1423595" cy="949063"/>
          </a:xfrm>
          <a:prstGeom prst="rect">
            <a:avLst/>
          </a:prstGeom>
        </p:spPr>
      </p:pic>
      <p:sp>
        <p:nvSpPr>
          <p:cNvPr id="36" name="TextBox 35"/>
          <p:cNvSpPr txBox="1"/>
          <p:nvPr/>
        </p:nvSpPr>
        <p:spPr>
          <a:xfrm>
            <a:off x="7459696" y="5776051"/>
            <a:ext cx="764844" cy="374793"/>
          </a:xfrm>
          <a:prstGeom prst="rect">
            <a:avLst/>
          </a:prstGeom>
          <a:noFill/>
        </p:spPr>
        <p:txBody>
          <a:bodyPr wrap="none" rtlCol="0">
            <a:spAutoFit/>
          </a:bodyPr>
          <a:lstStyle/>
          <a:p>
            <a:pPr defTabSz="914225">
              <a:defRPr/>
            </a:pPr>
            <a:r>
              <a:rPr lang="en-US" kern="0">
                <a:solidFill>
                  <a:sysClr val="windowText" lastClr="000000"/>
                </a:solidFill>
              </a:rPr>
              <a:t>Value</a:t>
            </a:r>
          </a:p>
        </p:txBody>
      </p:sp>
      <p:grpSp>
        <p:nvGrpSpPr>
          <p:cNvPr id="31" name="Group 30"/>
          <p:cNvGrpSpPr/>
          <p:nvPr/>
        </p:nvGrpSpPr>
        <p:grpSpPr>
          <a:xfrm>
            <a:off x="9411709" y="1217331"/>
            <a:ext cx="2145139" cy="1769282"/>
            <a:chOff x="6454072" y="1104055"/>
            <a:chExt cx="2145443" cy="1769532"/>
          </a:xfrm>
        </p:grpSpPr>
        <p:sp>
          <p:nvSpPr>
            <p:cNvPr id="24" name="TextBox 23"/>
            <p:cNvSpPr txBox="1"/>
            <p:nvPr/>
          </p:nvSpPr>
          <p:spPr>
            <a:xfrm>
              <a:off x="6454072" y="2504203"/>
              <a:ext cx="2145443" cy="369384"/>
            </a:xfrm>
            <a:prstGeom prst="rect">
              <a:avLst/>
            </a:prstGeom>
            <a:noFill/>
          </p:spPr>
          <p:txBody>
            <a:bodyPr wrap="none" rtlCol="0">
              <a:spAutoFit/>
            </a:bodyPr>
            <a:lstStyle/>
            <a:p>
              <a:pPr defTabSz="914225">
                <a:defRPr/>
              </a:pPr>
              <a:r>
                <a:rPr lang="en-US" kern="0">
                  <a:solidFill>
                    <a:sysClr val="windowText" lastClr="000000"/>
                  </a:solidFill>
                </a:rPr>
                <a:t>Automating Insight</a:t>
              </a:r>
            </a:p>
          </p:txBody>
        </p:sp>
        <p:pic>
          <p:nvPicPr>
            <p:cNvPr id="30" name="Picture 29"/>
            <p:cNvPicPr>
              <a:picLocks noChangeAspect="1"/>
            </p:cNvPicPr>
            <p:nvPr/>
          </p:nvPicPr>
          <p:blipFill>
            <a:blip r:embed="rId10"/>
            <a:stretch>
              <a:fillRect/>
            </a:stretch>
          </p:blipFill>
          <p:spPr>
            <a:xfrm>
              <a:off x="6897177" y="1104055"/>
              <a:ext cx="1266759" cy="1476864"/>
            </a:xfrm>
            <a:prstGeom prst="rect">
              <a:avLst/>
            </a:prstGeom>
          </p:spPr>
        </p:pic>
      </p:grpSp>
      <p:pic>
        <p:nvPicPr>
          <p:cNvPr id="35" name="Picture 34"/>
          <p:cNvPicPr>
            <a:picLocks noChangeAspect="1"/>
          </p:cNvPicPr>
          <p:nvPr/>
        </p:nvPicPr>
        <p:blipFill>
          <a:blip r:embed="rId11"/>
          <a:stretch>
            <a:fillRect/>
          </a:stretch>
        </p:blipFill>
        <p:spPr>
          <a:xfrm>
            <a:off x="9042913" y="3247322"/>
            <a:ext cx="822845" cy="807608"/>
          </a:xfrm>
          <a:prstGeom prst="rect">
            <a:avLst/>
          </a:prstGeom>
        </p:spPr>
      </p:pic>
      <p:sp>
        <p:nvSpPr>
          <p:cNvPr id="37" name="TextBox 36"/>
          <p:cNvSpPr txBox="1"/>
          <p:nvPr/>
        </p:nvSpPr>
        <p:spPr>
          <a:xfrm>
            <a:off x="9701968" y="3469342"/>
            <a:ext cx="2247731" cy="369332"/>
          </a:xfrm>
          <a:prstGeom prst="rect">
            <a:avLst/>
          </a:prstGeom>
          <a:noFill/>
        </p:spPr>
        <p:txBody>
          <a:bodyPr wrap="none" rtlCol="0">
            <a:spAutoFit/>
          </a:bodyPr>
          <a:lstStyle/>
          <a:p>
            <a:pPr defTabSz="914225">
              <a:defRPr/>
            </a:pPr>
            <a:r>
              <a:rPr lang="en-US" kern="0">
                <a:solidFill>
                  <a:sysClr val="windowText" lastClr="000000"/>
                </a:solidFill>
              </a:rPr>
              <a:t>Artificial Intelligence</a:t>
            </a:r>
          </a:p>
        </p:txBody>
      </p:sp>
      <p:pic>
        <p:nvPicPr>
          <p:cNvPr id="38" name="Picture 37"/>
          <p:cNvPicPr>
            <a:picLocks noChangeAspect="1"/>
          </p:cNvPicPr>
          <p:nvPr/>
        </p:nvPicPr>
        <p:blipFill>
          <a:blip r:embed="rId12"/>
          <a:stretch>
            <a:fillRect/>
          </a:stretch>
        </p:blipFill>
        <p:spPr>
          <a:xfrm>
            <a:off x="9101201" y="4140119"/>
            <a:ext cx="844178" cy="972176"/>
          </a:xfrm>
          <a:prstGeom prst="rect">
            <a:avLst/>
          </a:prstGeom>
        </p:spPr>
      </p:pic>
      <p:sp>
        <p:nvSpPr>
          <p:cNvPr id="39" name="TextBox 38"/>
          <p:cNvSpPr txBox="1"/>
          <p:nvPr/>
        </p:nvSpPr>
        <p:spPr>
          <a:xfrm>
            <a:off x="9865759" y="4511898"/>
            <a:ext cx="1992405" cy="369332"/>
          </a:xfrm>
          <a:prstGeom prst="rect">
            <a:avLst/>
          </a:prstGeom>
          <a:noFill/>
        </p:spPr>
        <p:txBody>
          <a:bodyPr wrap="none" rtlCol="0">
            <a:spAutoFit/>
          </a:bodyPr>
          <a:lstStyle/>
          <a:p>
            <a:pPr defTabSz="914367"/>
            <a:r>
              <a:rPr lang="en-US">
                <a:solidFill>
                  <a:srgbClr val="505050"/>
                </a:solidFill>
              </a:rPr>
              <a:t>Machine Learning</a:t>
            </a:r>
          </a:p>
        </p:txBody>
      </p:sp>
      <p:pic>
        <p:nvPicPr>
          <p:cNvPr id="40" name="Picture 39"/>
          <p:cNvPicPr>
            <a:picLocks noChangeAspect="1"/>
          </p:cNvPicPr>
          <p:nvPr/>
        </p:nvPicPr>
        <p:blipFill>
          <a:blip r:embed="rId13"/>
          <a:stretch>
            <a:fillRect/>
          </a:stretch>
        </p:blipFill>
        <p:spPr>
          <a:xfrm>
            <a:off x="9102268" y="5202570"/>
            <a:ext cx="1030080" cy="1231220"/>
          </a:xfrm>
          <a:prstGeom prst="rect">
            <a:avLst/>
          </a:prstGeom>
        </p:spPr>
      </p:pic>
      <p:sp>
        <p:nvSpPr>
          <p:cNvPr id="32" name="TextBox 31"/>
          <p:cNvSpPr txBox="1"/>
          <p:nvPr/>
        </p:nvSpPr>
        <p:spPr>
          <a:xfrm>
            <a:off x="9934371" y="5694394"/>
            <a:ext cx="636622" cy="374793"/>
          </a:xfrm>
          <a:prstGeom prst="rect">
            <a:avLst/>
          </a:prstGeom>
          <a:noFill/>
        </p:spPr>
        <p:txBody>
          <a:bodyPr wrap="none" rtlCol="0">
            <a:spAutoFit/>
          </a:bodyPr>
          <a:lstStyle/>
          <a:p>
            <a:pPr defTabSz="914367"/>
            <a:r>
              <a:rPr lang="en-US">
                <a:solidFill>
                  <a:srgbClr val="505050"/>
                </a:solidFill>
              </a:rPr>
              <a:t>Bots</a:t>
            </a:r>
          </a:p>
        </p:txBody>
      </p:sp>
      <p:pic>
        <p:nvPicPr>
          <p:cNvPr id="4" name="Picture 3"/>
          <p:cNvPicPr>
            <a:picLocks noChangeAspect="1"/>
          </p:cNvPicPr>
          <p:nvPr/>
        </p:nvPicPr>
        <p:blipFill>
          <a:blip r:embed="rId14"/>
          <a:stretch>
            <a:fillRect/>
          </a:stretch>
        </p:blipFill>
        <p:spPr>
          <a:xfrm>
            <a:off x="293469" y="1187938"/>
            <a:ext cx="797493" cy="1280972"/>
          </a:xfrm>
          <a:prstGeom prst="rect">
            <a:avLst/>
          </a:prstGeom>
        </p:spPr>
      </p:pic>
      <p:pic>
        <p:nvPicPr>
          <p:cNvPr id="41" name="Picture 40"/>
          <p:cNvPicPr>
            <a:picLocks noChangeAspect="1"/>
          </p:cNvPicPr>
          <p:nvPr/>
        </p:nvPicPr>
        <p:blipFill>
          <a:blip r:embed="rId14"/>
          <a:stretch>
            <a:fillRect/>
          </a:stretch>
        </p:blipFill>
        <p:spPr>
          <a:xfrm>
            <a:off x="998334" y="1187938"/>
            <a:ext cx="797493" cy="1280972"/>
          </a:xfrm>
          <a:prstGeom prst="rect">
            <a:avLst/>
          </a:prstGeom>
        </p:spPr>
      </p:pic>
      <p:pic>
        <p:nvPicPr>
          <p:cNvPr id="42" name="Picture 41"/>
          <p:cNvPicPr>
            <a:picLocks noChangeAspect="1"/>
          </p:cNvPicPr>
          <p:nvPr/>
        </p:nvPicPr>
        <p:blipFill>
          <a:blip r:embed="rId14"/>
          <a:stretch>
            <a:fillRect/>
          </a:stretch>
        </p:blipFill>
        <p:spPr>
          <a:xfrm>
            <a:off x="1763280" y="1187938"/>
            <a:ext cx="797493" cy="1280972"/>
          </a:xfrm>
          <a:prstGeom prst="rect">
            <a:avLst/>
          </a:prstGeom>
        </p:spPr>
      </p:pic>
      <p:sp>
        <p:nvSpPr>
          <p:cNvPr id="43" name="TextBox 42"/>
          <p:cNvSpPr txBox="1"/>
          <p:nvPr/>
        </p:nvSpPr>
        <p:spPr>
          <a:xfrm>
            <a:off x="762188" y="2457873"/>
            <a:ext cx="1394227" cy="367477"/>
          </a:xfrm>
          <a:prstGeom prst="rect">
            <a:avLst/>
          </a:prstGeom>
          <a:noFill/>
        </p:spPr>
        <p:txBody>
          <a:bodyPr wrap="none" rtlCol="0">
            <a:spAutoFit/>
          </a:bodyPr>
          <a:lstStyle/>
          <a:p>
            <a:pPr defTabSz="914225">
              <a:defRPr/>
            </a:pPr>
            <a:r>
              <a:rPr lang="en-US" kern="0" dirty="0">
                <a:solidFill>
                  <a:sysClr val="windowText" lastClr="000000"/>
                </a:solidFill>
              </a:rPr>
              <a:t>Data Center</a:t>
            </a:r>
          </a:p>
        </p:txBody>
      </p:sp>
      <p:pic>
        <p:nvPicPr>
          <p:cNvPr id="9" name="Picture 8"/>
          <p:cNvPicPr>
            <a:picLocks noChangeAspect="1"/>
          </p:cNvPicPr>
          <p:nvPr/>
        </p:nvPicPr>
        <p:blipFill>
          <a:blip r:embed="rId15"/>
          <a:stretch>
            <a:fillRect/>
          </a:stretch>
        </p:blipFill>
        <p:spPr>
          <a:xfrm>
            <a:off x="31257" y="3156236"/>
            <a:ext cx="960234" cy="989780"/>
          </a:xfrm>
          <a:prstGeom prst="rect">
            <a:avLst/>
          </a:prstGeom>
        </p:spPr>
      </p:pic>
      <p:sp>
        <p:nvSpPr>
          <p:cNvPr id="12" name="TextBox 11"/>
          <p:cNvSpPr txBox="1"/>
          <p:nvPr/>
        </p:nvSpPr>
        <p:spPr>
          <a:xfrm>
            <a:off x="891200" y="3381394"/>
            <a:ext cx="1509009" cy="539462"/>
          </a:xfrm>
          <a:prstGeom prst="rect">
            <a:avLst/>
          </a:prstGeom>
          <a:noFill/>
        </p:spPr>
        <p:txBody>
          <a:bodyPr wrap="none" lIns="179285" tIns="143428" rIns="179285" bIns="143428" rtlCol="0">
            <a:spAutoFit/>
          </a:bodyPr>
          <a:lstStyle/>
          <a:p>
            <a:pPr defTabSz="914367">
              <a:lnSpc>
                <a:spcPct val="90000"/>
              </a:lnSpc>
              <a:spcAft>
                <a:spcPts val="588"/>
              </a:spcAft>
            </a:pPr>
            <a:r>
              <a:rPr lang="en-US" sz="1804" dirty="0">
                <a:gradFill>
                  <a:gsLst>
                    <a:gs pos="2917">
                      <a:srgbClr val="505050"/>
                    </a:gs>
                    <a:gs pos="30000">
                      <a:srgbClr val="505050"/>
                    </a:gs>
                  </a:gsLst>
                  <a:lin ang="5400000" scaled="0"/>
                </a:gradFill>
              </a:rPr>
              <a:t>Fixed Costs</a:t>
            </a:r>
          </a:p>
        </p:txBody>
      </p:sp>
      <p:pic>
        <p:nvPicPr>
          <p:cNvPr id="17" name="Picture 16"/>
          <p:cNvPicPr>
            <a:picLocks noChangeAspect="1"/>
          </p:cNvPicPr>
          <p:nvPr/>
        </p:nvPicPr>
        <p:blipFill>
          <a:blip r:embed="rId16"/>
          <a:stretch>
            <a:fillRect/>
          </a:stretch>
        </p:blipFill>
        <p:spPr>
          <a:xfrm>
            <a:off x="25914" y="4412470"/>
            <a:ext cx="1345121" cy="782955"/>
          </a:xfrm>
          <a:prstGeom prst="rect">
            <a:avLst/>
          </a:prstGeom>
        </p:spPr>
      </p:pic>
      <p:sp>
        <p:nvSpPr>
          <p:cNvPr id="44" name="TextBox 43"/>
          <p:cNvSpPr txBox="1"/>
          <p:nvPr/>
        </p:nvSpPr>
        <p:spPr>
          <a:xfrm>
            <a:off x="1209870" y="4337872"/>
            <a:ext cx="1724618" cy="864697"/>
          </a:xfrm>
          <a:prstGeom prst="rect">
            <a:avLst/>
          </a:prstGeom>
          <a:noFill/>
        </p:spPr>
        <p:txBody>
          <a:bodyPr wrap="none" lIns="179285" tIns="143428" rIns="179285" bIns="143428" rtlCol="0">
            <a:spAutoFit/>
          </a:bodyPr>
          <a:lstStyle/>
          <a:p>
            <a:pPr defTabSz="914367">
              <a:lnSpc>
                <a:spcPct val="90000"/>
              </a:lnSpc>
              <a:spcAft>
                <a:spcPts val="588"/>
              </a:spcAft>
            </a:pPr>
            <a:r>
              <a:rPr lang="en-US" sz="1804" dirty="0">
                <a:gradFill>
                  <a:gsLst>
                    <a:gs pos="2917">
                      <a:srgbClr val="505050"/>
                    </a:gs>
                    <a:gs pos="30000">
                      <a:srgbClr val="505050"/>
                    </a:gs>
                  </a:gsLst>
                  <a:lin ang="5400000" scaled="0"/>
                </a:gradFill>
              </a:rPr>
              <a:t>Fixed </a:t>
            </a:r>
          </a:p>
          <a:p>
            <a:pPr defTabSz="914367">
              <a:lnSpc>
                <a:spcPct val="90000"/>
              </a:lnSpc>
              <a:spcAft>
                <a:spcPts val="588"/>
              </a:spcAft>
            </a:pPr>
            <a:r>
              <a:rPr lang="en-US" sz="1804" dirty="0">
                <a:gradFill>
                  <a:gsLst>
                    <a:gs pos="2917">
                      <a:srgbClr val="505050"/>
                    </a:gs>
                    <a:gs pos="30000">
                      <a:srgbClr val="505050"/>
                    </a:gs>
                  </a:gsLst>
                  <a:lin ang="5400000" scaled="0"/>
                </a:gradFill>
              </a:rPr>
              <a:t>Infrastructure</a:t>
            </a:r>
          </a:p>
        </p:txBody>
      </p:sp>
      <p:pic>
        <p:nvPicPr>
          <p:cNvPr id="25" name="Picture 24"/>
          <p:cNvPicPr>
            <a:picLocks noChangeAspect="1"/>
          </p:cNvPicPr>
          <p:nvPr/>
        </p:nvPicPr>
        <p:blipFill>
          <a:blip r:embed="rId17"/>
          <a:stretch>
            <a:fillRect/>
          </a:stretch>
        </p:blipFill>
        <p:spPr>
          <a:xfrm>
            <a:off x="-7229" y="5554823"/>
            <a:ext cx="1335676" cy="938260"/>
          </a:xfrm>
          <a:prstGeom prst="rect">
            <a:avLst/>
          </a:prstGeom>
        </p:spPr>
      </p:pic>
      <p:sp>
        <p:nvSpPr>
          <p:cNvPr id="45" name="TextBox 44"/>
          <p:cNvSpPr txBox="1"/>
          <p:nvPr/>
        </p:nvSpPr>
        <p:spPr>
          <a:xfrm>
            <a:off x="1224176" y="5739535"/>
            <a:ext cx="1287680" cy="864697"/>
          </a:xfrm>
          <a:prstGeom prst="rect">
            <a:avLst/>
          </a:prstGeom>
          <a:noFill/>
        </p:spPr>
        <p:txBody>
          <a:bodyPr wrap="none" lIns="179285" tIns="143428" rIns="179285" bIns="143428" rtlCol="0">
            <a:spAutoFit/>
          </a:bodyPr>
          <a:lstStyle/>
          <a:p>
            <a:pPr defTabSz="914367">
              <a:lnSpc>
                <a:spcPct val="90000"/>
              </a:lnSpc>
              <a:spcAft>
                <a:spcPts val="588"/>
              </a:spcAft>
            </a:pPr>
            <a:r>
              <a:rPr lang="en-US" sz="1804" dirty="0">
                <a:gradFill>
                  <a:gsLst>
                    <a:gs pos="2917">
                      <a:srgbClr val="505050"/>
                    </a:gs>
                    <a:gs pos="30000">
                      <a:srgbClr val="505050"/>
                    </a:gs>
                  </a:gsLst>
                  <a:lin ang="5400000" scaled="0"/>
                </a:gradFill>
              </a:rPr>
              <a:t>Build for </a:t>
            </a:r>
          </a:p>
          <a:p>
            <a:pPr defTabSz="914367">
              <a:lnSpc>
                <a:spcPct val="90000"/>
              </a:lnSpc>
              <a:spcAft>
                <a:spcPts val="588"/>
              </a:spcAft>
            </a:pPr>
            <a:r>
              <a:rPr lang="en-US" sz="1804" dirty="0">
                <a:gradFill>
                  <a:gsLst>
                    <a:gs pos="2917">
                      <a:srgbClr val="505050"/>
                    </a:gs>
                    <a:gs pos="30000">
                      <a:srgbClr val="505050"/>
                    </a:gs>
                  </a:gsLst>
                  <a:lin ang="5400000" scaled="0"/>
                </a:gradFill>
              </a:rPr>
              <a:t>Peak</a:t>
            </a:r>
          </a:p>
        </p:txBody>
      </p:sp>
      <p:sp>
        <p:nvSpPr>
          <p:cNvPr id="46" name="Rectangle 45"/>
          <p:cNvSpPr/>
          <p:nvPr/>
        </p:nvSpPr>
        <p:spPr>
          <a:xfrm>
            <a:off x="5871894" y="1065525"/>
            <a:ext cx="73510" cy="5595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sp>
        <p:nvSpPr>
          <p:cNvPr id="47" name="Rectangle 46"/>
          <p:cNvSpPr/>
          <p:nvPr/>
        </p:nvSpPr>
        <p:spPr>
          <a:xfrm>
            <a:off x="8859976" y="1065524"/>
            <a:ext cx="73510" cy="5595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sp>
        <p:nvSpPr>
          <p:cNvPr id="48" name="Rectangle 47"/>
          <p:cNvSpPr/>
          <p:nvPr/>
        </p:nvSpPr>
        <p:spPr>
          <a:xfrm>
            <a:off x="2809109" y="1074824"/>
            <a:ext cx="73510" cy="5595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sp>
        <p:nvSpPr>
          <p:cNvPr id="7" name="Right Brace 6">
            <a:extLst>
              <a:ext uri="{FF2B5EF4-FFF2-40B4-BE49-F238E27FC236}">
                <a16:creationId xmlns:a16="http://schemas.microsoft.com/office/drawing/2014/main" id="{65BE7E68-7C16-4D06-B21A-4FA77EF7CD5D}"/>
              </a:ext>
            </a:extLst>
          </p:cNvPr>
          <p:cNvSpPr/>
          <p:nvPr/>
        </p:nvSpPr>
        <p:spPr>
          <a:xfrm rot="16200000">
            <a:off x="8765401" y="-342368"/>
            <a:ext cx="252906" cy="3110336"/>
          </a:xfrm>
          <a:prstGeom prst="rightBrace">
            <a:avLst/>
          </a:prstGeom>
          <a:solidFill>
            <a:srgbClr val="FFB900"/>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B900"/>
              </a:solidFill>
            </a:endParaRPr>
          </a:p>
        </p:txBody>
      </p:sp>
      <p:sp>
        <p:nvSpPr>
          <p:cNvPr id="26" name="TextBox 25">
            <a:extLst>
              <a:ext uri="{FF2B5EF4-FFF2-40B4-BE49-F238E27FC236}">
                <a16:creationId xmlns:a16="http://schemas.microsoft.com/office/drawing/2014/main" id="{6E069AEB-8EA2-4557-B2B0-DBBCB38E00BD}"/>
              </a:ext>
            </a:extLst>
          </p:cNvPr>
          <p:cNvSpPr txBox="1"/>
          <p:nvPr/>
        </p:nvSpPr>
        <p:spPr>
          <a:xfrm>
            <a:off x="8260516" y="691808"/>
            <a:ext cx="1591013" cy="363946"/>
          </a:xfrm>
          <a:prstGeom prst="rect">
            <a:avLst/>
          </a:prstGeom>
          <a:noFill/>
        </p:spPr>
        <p:txBody>
          <a:bodyPr wrap="none" rtlCol="0">
            <a:spAutoFit/>
          </a:bodyPr>
          <a:lstStyle/>
          <a:p>
            <a:r>
              <a:rPr lang="en-US" b="1" dirty="0">
                <a:solidFill>
                  <a:srgbClr val="FFB900"/>
                </a:solidFill>
              </a:rPr>
              <a:t>Area of focus</a:t>
            </a:r>
          </a:p>
        </p:txBody>
      </p:sp>
      <p:pic>
        <p:nvPicPr>
          <p:cNvPr id="28" name="Picture 27">
            <a:extLst>
              <a:ext uri="{FF2B5EF4-FFF2-40B4-BE49-F238E27FC236}">
                <a16:creationId xmlns:a16="http://schemas.microsoft.com/office/drawing/2014/main" id="{13A8F18D-DA91-44BE-B82F-EE9652A713DB}"/>
              </a:ext>
            </a:extLst>
          </p:cNvPr>
          <p:cNvPicPr>
            <a:picLocks noChangeAspect="1"/>
          </p:cNvPicPr>
          <p:nvPr/>
        </p:nvPicPr>
        <p:blipFill>
          <a:blip r:embed="rId18"/>
          <a:stretch>
            <a:fillRect/>
          </a:stretch>
        </p:blipFill>
        <p:spPr>
          <a:xfrm>
            <a:off x="3412748" y="3111513"/>
            <a:ext cx="1009650" cy="1009650"/>
          </a:xfrm>
          <a:prstGeom prst="rect">
            <a:avLst/>
          </a:prstGeom>
        </p:spPr>
      </p:pic>
    </p:spTree>
    <p:extLst>
      <p:ext uri="{BB962C8B-B14F-4D97-AF65-F5344CB8AC3E}">
        <p14:creationId xmlns:p14="http://schemas.microsoft.com/office/powerpoint/2010/main" val="740183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Bots</a:t>
            </a:r>
          </a:p>
        </p:txBody>
      </p:sp>
      <p:sp>
        <p:nvSpPr>
          <p:cNvPr id="3" name="Text Placeholder 2"/>
          <p:cNvSpPr>
            <a:spLocks noGrp="1"/>
          </p:cNvSpPr>
          <p:nvPr>
            <p:ph type="body" sz="quarter" idx="12"/>
          </p:nvPr>
        </p:nvSpPr>
        <p:spPr/>
        <p:txBody>
          <a:bodyPr>
            <a:normAutofit fontScale="62500" lnSpcReduction="20000"/>
          </a:bodyPr>
          <a:lstStyle/>
          <a:p>
            <a:pPr marL="0" indent="0">
              <a:buNone/>
            </a:pPr>
            <a:r>
              <a:rPr lang="en-US" sz="2400" dirty="0"/>
              <a:t>Reduce barriers and empower users through conversational apps.</a:t>
            </a:r>
          </a:p>
        </p:txBody>
      </p:sp>
      <p:pic>
        <p:nvPicPr>
          <p:cNvPr id="4" name="Picture 3">
            <a:extLst>
              <a:ext uri="{FF2B5EF4-FFF2-40B4-BE49-F238E27FC236}">
                <a16:creationId xmlns:a16="http://schemas.microsoft.com/office/drawing/2014/main" id="{897DA097-00CA-4DB3-B056-8E50A4837EFD}"/>
              </a:ext>
            </a:extLst>
          </p:cNvPr>
          <p:cNvPicPr>
            <a:picLocks noChangeAspect="1"/>
          </p:cNvPicPr>
          <p:nvPr/>
        </p:nvPicPr>
        <p:blipFill>
          <a:blip r:embed="rId3"/>
          <a:stretch>
            <a:fillRect/>
          </a:stretch>
        </p:blipFill>
        <p:spPr>
          <a:xfrm>
            <a:off x="6980863" y="2344094"/>
            <a:ext cx="3380854" cy="3570182"/>
          </a:xfrm>
          <a:prstGeom prst="rect">
            <a:avLst/>
          </a:prstGeom>
        </p:spPr>
      </p:pic>
    </p:spTree>
    <p:extLst>
      <p:ext uri="{BB962C8B-B14F-4D97-AF65-F5344CB8AC3E}">
        <p14:creationId xmlns:p14="http://schemas.microsoft.com/office/powerpoint/2010/main" val="13491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Rise of the Cognitive Assistant</a:t>
            </a:r>
          </a:p>
        </p:txBody>
      </p:sp>
      <p:sp>
        <p:nvSpPr>
          <p:cNvPr id="3" name="Text Placeholder 2">
            <a:extLst>
              <a:ext uri="{FF2B5EF4-FFF2-40B4-BE49-F238E27FC236}">
                <a16:creationId xmlns:a16="http://schemas.microsoft.com/office/drawing/2014/main" id="{D5701A37-CBF9-4A26-8E02-9C69D31ACF61}"/>
              </a:ext>
            </a:extLst>
          </p:cNvPr>
          <p:cNvSpPr>
            <a:spLocks noGrp="1"/>
          </p:cNvSpPr>
          <p:nvPr>
            <p:ph type="body" sz="quarter" idx="10"/>
          </p:nvPr>
        </p:nvSpPr>
        <p:spPr/>
        <p:txBody>
          <a:bodyPr/>
          <a:lstStyle/>
          <a:p>
            <a:endParaRPr lang="en-IN"/>
          </a:p>
        </p:txBody>
      </p:sp>
      <p:grpSp>
        <p:nvGrpSpPr>
          <p:cNvPr id="19" name="Group 18"/>
          <p:cNvGrpSpPr/>
          <p:nvPr/>
        </p:nvGrpSpPr>
        <p:grpSpPr>
          <a:xfrm>
            <a:off x="613338" y="4997522"/>
            <a:ext cx="2390127" cy="1868747"/>
            <a:chOff x="9875837" y="5707062"/>
            <a:chExt cx="1295400" cy="1181579"/>
          </a:xfrm>
        </p:grpSpPr>
        <p:sp>
          <p:nvSpPr>
            <p:cNvPr id="5" name="Rounded Rectangle 4"/>
            <p:cNvSpPr/>
            <p:nvPr/>
          </p:nvSpPr>
          <p:spPr bwMode="auto">
            <a:xfrm>
              <a:off x="10028237" y="5935662"/>
              <a:ext cx="990600" cy="533400"/>
            </a:xfrm>
            <a:prstGeom prst="roundRect">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6" name="Rectangle 5"/>
            <p:cNvSpPr/>
            <p:nvPr/>
          </p:nvSpPr>
          <p:spPr bwMode="auto">
            <a:xfrm>
              <a:off x="10217036"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 name="Rectangle 6"/>
            <p:cNvSpPr/>
            <p:nvPr/>
          </p:nvSpPr>
          <p:spPr bwMode="auto">
            <a:xfrm>
              <a:off x="10714037"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8" name="Rectangle 7"/>
            <p:cNvSpPr/>
            <p:nvPr/>
          </p:nvSpPr>
          <p:spPr bwMode="auto">
            <a:xfrm>
              <a:off x="11018386"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cxnSp>
          <p:nvCxnSpPr>
            <p:cNvPr id="11" name="Straight Arrow Connector 10"/>
            <p:cNvCxnSpPr>
              <a:stCxn id="5" idx="0"/>
            </p:cNvCxnSpPr>
            <p:nvPr/>
          </p:nvCxnSpPr>
          <p:spPr>
            <a:xfrm flipV="1">
              <a:off x="10523537" y="5707062"/>
              <a:ext cx="0" cy="228600"/>
            </a:xfrm>
            <a:prstGeom prst="straightConnector1">
              <a:avLst/>
            </a:prstGeom>
            <a:ln w="381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bwMode="auto">
            <a:xfrm>
              <a:off x="9875837" y="6572482"/>
              <a:ext cx="1295400" cy="316159"/>
            </a:xfrm>
            <a:custGeom>
              <a:avLst/>
              <a:gdLst>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13758 w 1235529"/>
                <a:gd name="connsiteY5" fmla="*/ 321129 h 337458"/>
                <a:gd name="connsiteX0" fmla="*/ 0 w 1287237"/>
                <a:gd name="connsiteY0" fmla="*/ 337458 h 337458"/>
                <a:gd name="connsiteX1" fmla="*/ 0 w 1287237"/>
                <a:gd name="connsiteY1" fmla="*/ 97972 h 337458"/>
                <a:gd name="connsiteX2" fmla="*/ 114300 w 1287237"/>
                <a:gd name="connsiteY2" fmla="*/ 5443 h 337458"/>
                <a:gd name="connsiteX3" fmla="*/ 1132115 w 1287237"/>
                <a:gd name="connsiteY3" fmla="*/ 0 h 337458"/>
                <a:gd name="connsiteX4" fmla="*/ 1235529 w 1287237"/>
                <a:gd name="connsiteY4" fmla="*/ 108858 h 337458"/>
                <a:gd name="connsiteX5" fmla="*/ 1287237 w 1287237"/>
                <a:gd name="connsiteY5" fmla="*/ 326571 h 337458"/>
                <a:gd name="connsiteX0" fmla="*/ 0 w 1249137"/>
                <a:gd name="connsiteY0" fmla="*/ 337458 h 337458"/>
                <a:gd name="connsiteX1" fmla="*/ 0 w 1249137"/>
                <a:gd name="connsiteY1" fmla="*/ 97972 h 337458"/>
                <a:gd name="connsiteX2" fmla="*/ 114300 w 1249137"/>
                <a:gd name="connsiteY2" fmla="*/ 5443 h 337458"/>
                <a:gd name="connsiteX3" fmla="*/ 1132115 w 1249137"/>
                <a:gd name="connsiteY3" fmla="*/ 0 h 337458"/>
                <a:gd name="connsiteX4" fmla="*/ 1235529 w 1249137"/>
                <a:gd name="connsiteY4" fmla="*/ 108858 h 337458"/>
                <a:gd name="connsiteX5" fmla="*/ 1249137 w 1249137"/>
                <a:gd name="connsiteY5" fmla="*/ 332014 h 337458"/>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24644 w 1235529"/>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1361 w 1238251"/>
                <a:gd name="connsiteY0" fmla="*/ 314799 h 316159"/>
                <a:gd name="connsiteX1" fmla="*/ 0 w 1238251"/>
                <a:gd name="connsiteY1" fmla="*/ 98445 h 316159"/>
                <a:gd name="connsiteX2" fmla="*/ 114300 w 1238251"/>
                <a:gd name="connsiteY2" fmla="*/ 5916 h 316159"/>
                <a:gd name="connsiteX3" fmla="*/ 1132115 w 1238251"/>
                <a:gd name="connsiteY3" fmla="*/ 473 h 316159"/>
                <a:gd name="connsiteX4" fmla="*/ 1235529 w 1238251"/>
                <a:gd name="connsiteY4" fmla="*/ 109331 h 316159"/>
                <a:gd name="connsiteX5" fmla="*/ 1238251 w 1238251"/>
                <a:gd name="connsiteY5" fmla="*/ 316159 h 3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1" h="316159">
                  <a:moveTo>
                    <a:pt x="1361" y="314799"/>
                  </a:moveTo>
                  <a:cubicBezTo>
                    <a:pt x="907" y="242681"/>
                    <a:pt x="454" y="170563"/>
                    <a:pt x="0" y="98445"/>
                  </a:cubicBezTo>
                  <a:cubicBezTo>
                    <a:pt x="1361" y="3648"/>
                    <a:pt x="-2722" y="2741"/>
                    <a:pt x="114300" y="5916"/>
                  </a:cubicBezTo>
                  <a:lnTo>
                    <a:pt x="1132115" y="473"/>
                  </a:lnTo>
                  <a:cubicBezTo>
                    <a:pt x="1240065" y="20"/>
                    <a:pt x="1236436" y="-11320"/>
                    <a:pt x="1235529" y="109331"/>
                  </a:cubicBezTo>
                  <a:cubicBezTo>
                    <a:pt x="1236436" y="178274"/>
                    <a:pt x="1237344" y="247216"/>
                    <a:pt x="1238251" y="316159"/>
                  </a:cubicBezTo>
                </a:path>
              </a:pathLst>
            </a:cu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FFFFFF"/>
                </a:solidFill>
              </a:endParaRPr>
            </a:p>
          </p:txBody>
        </p:sp>
        <p:cxnSp>
          <p:nvCxnSpPr>
            <p:cNvPr id="16" name="Straight Connector 15"/>
            <p:cNvCxnSpPr/>
            <p:nvPr/>
          </p:nvCxnSpPr>
          <p:spPr>
            <a:xfrm>
              <a:off x="10319770"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a:off x="10714037"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bwMode="auto">
            <a:xfrm>
              <a:off x="9904410"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grpSp>
      <p:sp>
        <p:nvSpPr>
          <p:cNvPr id="4" name="Rectangle 3"/>
          <p:cNvSpPr/>
          <p:nvPr/>
        </p:nvSpPr>
        <p:spPr bwMode="auto">
          <a:xfrm>
            <a:off x="419448" y="1747997"/>
            <a:ext cx="2777909" cy="2777909"/>
          </a:xfrm>
          <a:prstGeom prst="rect">
            <a:avLst/>
          </a:prstGeom>
          <a:solidFill>
            <a:srgbClr val="F140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0" tIns="89630" rIns="0" bIns="45713" numCol="1" rtlCol="0" anchor="t" anchorCtr="0" compatLnSpc="1">
            <a:prstTxWarp prst="textNoShape">
              <a:avLst/>
            </a:prstTxWarp>
          </a:bodyPr>
          <a:lstStyle/>
          <a:p>
            <a:pPr defTabSz="913927" fontAlgn="base">
              <a:spcBef>
                <a:spcPct val="0"/>
              </a:spcBef>
              <a:spcAft>
                <a:spcPct val="0"/>
              </a:spcAft>
              <a:defRPr/>
            </a:pPr>
            <a:r>
              <a:rPr lang="en-US" sz="2353" dirty="0">
                <a:solidFill>
                  <a:srgbClr val="FFFFFF"/>
                </a:solidFill>
              </a:rPr>
              <a:t>Assistants are being embedded everywhere; are increasing ability to solve problems.</a:t>
            </a:r>
          </a:p>
        </p:txBody>
      </p:sp>
      <p:sp>
        <p:nvSpPr>
          <p:cNvPr id="15" name="Rectangle 14"/>
          <p:cNvSpPr/>
          <p:nvPr/>
        </p:nvSpPr>
        <p:spPr bwMode="auto">
          <a:xfrm>
            <a:off x="3286312" y="1747997"/>
            <a:ext cx="2777909" cy="2777909"/>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0" bIns="45713"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2353" dirty="0">
                <a:solidFill>
                  <a:srgbClr val="FFFFFF"/>
                </a:solidFill>
              </a:rPr>
              <a:t>As computing advances, so will Virtual Assistant ability to help in task completion.</a:t>
            </a:r>
          </a:p>
        </p:txBody>
      </p:sp>
      <p:sp>
        <p:nvSpPr>
          <p:cNvPr id="20" name="Rectangle 19"/>
          <p:cNvSpPr/>
          <p:nvPr/>
        </p:nvSpPr>
        <p:spPr bwMode="auto">
          <a:xfrm>
            <a:off x="6153179" y="1747997"/>
            <a:ext cx="2777909" cy="2777909"/>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0" bIns="45713"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2353" dirty="0">
                <a:solidFill>
                  <a:srgbClr val="FFFFFF"/>
                </a:solidFill>
              </a:rPr>
              <a:t>Virtual Assistants ability to be “smart”, and to understand intent, tone, and context.</a:t>
            </a:r>
          </a:p>
        </p:txBody>
      </p:sp>
      <p:sp>
        <p:nvSpPr>
          <p:cNvPr id="21" name="Rectangle 20"/>
          <p:cNvSpPr/>
          <p:nvPr/>
        </p:nvSpPr>
        <p:spPr bwMode="auto">
          <a:xfrm>
            <a:off x="8999218" y="1747997"/>
            <a:ext cx="2777909" cy="2777909"/>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0" bIns="45713"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2353" dirty="0">
                <a:solidFill>
                  <a:srgbClr val="FFFFFF"/>
                </a:solidFill>
              </a:rPr>
              <a:t>Market demand for meaningful, </a:t>
            </a:r>
            <a:r>
              <a:rPr lang="en-US" sz="2353" dirty="0" err="1">
                <a:solidFill>
                  <a:srgbClr val="FFFFFF"/>
                </a:solidFill>
              </a:rPr>
              <a:t>stateful</a:t>
            </a:r>
            <a:r>
              <a:rPr lang="en-US" sz="2353" dirty="0">
                <a:solidFill>
                  <a:srgbClr val="FFFFFF"/>
                </a:solidFill>
              </a:rPr>
              <a:t> and goal oriented conversations.</a:t>
            </a:r>
          </a:p>
        </p:txBody>
      </p:sp>
    </p:spTree>
    <p:extLst>
      <p:ext uri="{BB962C8B-B14F-4D97-AF65-F5344CB8AC3E}">
        <p14:creationId xmlns:p14="http://schemas.microsoft.com/office/powerpoint/2010/main" val="29646312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is a Bot ?</a:t>
            </a:r>
          </a:p>
        </p:txBody>
      </p:sp>
      <p:sp>
        <p:nvSpPr>
          <p:cNvPr id="2" name="Text Placeholder 1">
            <a:extLst>
              <a:ext uri="{FF2B5EF4-FFF2-40B4-BE49-F238E27FC236}">
                <a16:creationId xmlns:a16="http://schemas.microsoft.com/office/drawing/2014/main" id="{3E36C679-A636-4941-9BBB-E29531E02C59}"/>
              </a:ext>
            </a:extLst>
          </p:cNvPr>
          <p:cNvSpPr>
            <a:spLocks noGrp="1"/>
          </p:cNvSpPr>
          <p:nvPr>
            <p:ph type="body" sz="quarter" idx="10"/>
          </p:nvPr>
        </p:nvSpPr>
        <p:spPr/>
        <p:txBody>
          <a:bodyPr/>
          <a:lstStyle/>
          <a:p>
            <a:endParaRPr lang="en-IN"/>
          </a:p>
        </p:txBody>
      </p:sp>
      <p:grpSp>
        <p:nvGrpSpPr>
          <p:cNvPr id="12" name="Group 11"/>
          <p:cNvGrpSpPr/>
          <p:nvPr/>
        </p:nvGrpSpPr>
        <p:grpSpPr>
          <a:xfrm>
            <a:off x="180586" y="3053497"/>
            <a:ext cx="1028167" cy="1035827"/>
            <a:chOff x="5352342" y="2631367"/>
            <a:chExt cx="1731792" cy="1731792"/>
          </a:xfrm>
        </p:grpSpPr>
        <p:sp>
          <p:nvSpPr>
            <p:cNvPr id="4" name="Oval 3"/>
            <p:cNvSpPr/>
            <p:nvPr/>
          </p:nvSpPr>
          <p:spPr bwMode="auto">
            <a:xfrm>
              <a:off x="5352342" y="2631367"/>
              <a:ext cx="1731792" cy="1731792"/>
            </a:xfrm>
            <a:prstGeom prst="ellipse">
              <a:avLst/>
            </a:prstGeom>
            <a:solidFill>
              <a:schemeClr val="accent1"/>
            </a:solidFill>
            <a:ln w="44450">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kern="0" dirty="0" err="1">
                <a:gradFill>
                  <a:gsLst>
                    <a:gs pos="885">
                      <a:srgbClr val="0078D7"/>
                    </a:gs>
                    <a:gs pos="23000">
                      <a:srgbClr val="0078D7"/>
                    </a:gs>
                  </a:gsLst>
                  <a:lin ang="5400000" scaled="1"/>
                </a:gradFill>
                <a:latin typeface="Segoe UI Semilight"/>
                <a:ea typeface="Segoe UI" pitchFamily="34" charset="0"/>
                <a:cs typeface="Segoe UI" pitchFamily="34" charset="0"/>
              </a:endParaRPr>
            </a:p>
          </p:txBody>
        </p:sp>
        <p:sp>
          <p:nvSpPr>
            <p:cNvPr id="5" name="Freeform 5"/>
            <p:cNvSpPr>
              <a:spLocks noEditPoints="1"/>
            </p:cNvSpPr>
            <p:nvPr/>
          </p:nvSpPr>
          <p:spPr bwMode="auto">
            <a:xfrm>
              <a:off x="5877121" y="2990194"/>
              <a:ext cx="670856" cy="429405"/>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6" name="Oval 5"/>
            <p:cNvSpPr>
              <a:spLocks noChangeArrowheads="1"/>
            </p:cNvSpPr>
            <p:nvPr/>
          </p:nvSpPr>
          <p:spPr bwMode="auto">
            <a:xfrm>
              <a:off x="6062184" y="3159353"/>
              <a:ext cx="91086"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7" name="Oval 6"/>
            <p:cNvSpPr>
              <a:spLocks noChangeArrowheads="1"/>
            </p:cNvSpPr>
            <p:nvPr/>
          </p:nvSpPr>
          <p:spPr bwMode="auto">
            <a:xfrm>
              <a:off x="6276164" y="3159353"/>
              <a:ext cx="88194"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8" name="Freeform 8"/>
            <p:cNvSpPr>
              <a:spLocks/>
            </p:cNvSpPr>
            <p:nvPr/>
          </p:nvSpPr>
          <p:spPr bwMode="auto">
            <a:xfrm>
              <a:off x="5965315" y="3695748"/>
              <a:ext cx="498805" cy="344102"/>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9" name="Rectangle 8"/>
            <p:cNvSpPr>
              <a:spLocks noChangeArrowheads="1"/>
            </p:cNvSpPr>
            <p:nvPr/>
          </p:nvSpPr>
          <p:spPr bwMode="auto">
            <a:xfrm>
              <a:off x="5965315" y="3454298"/>
              <a:ext cx="498805" cy="20964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10" name="Freeform 10"/>
            <p:cNvSpPr>
              <a:spLocks/>
            </p:cNvSpPr>
            <p:nvPr/>
          </p:nvSpPr>
          <p:spPr bwMode="auto">
            <a:xfrm>
              <a:off x="5827963" y="3454298"/>
              <a:ext cx="143135" cy="433742"/>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11" name="Freeform 11"/>
            <p:cNvSpPr>
              <a:spLocks/>
            </p:cNvSpPr>
            <p:nvPr/>
          </p:nvSpPr>
          <p:spPr bwMode="auto">
            <a:xfrm>
              <a:off x="6458337" y="3454298"/>
              <a:ext cx="143135" cy="433742"/>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319" y="3100415"/>
            <a:ext cx="935024" cy="941989"/>
          </a:xfrm>
          <a:prstGeom prst="rect">
            <a:avLst/>
          </a:prstGeom>
        </p:spPr>
      </p:pic>
      <p:pic>
        <p:nvPicPr>
          <p:cNvPr id="38" name="Picture 37"/>
          <p:cNvPicPr>
            <a:picLocks noChangeAspect="1"/>
          </p:cNvPicPr>
          <p:nvPr/>
        </p:nvPicPr>
        <p:blipFill rotWithShape="1">
          <a:blip r:embed="rId4"/>
          <a:srcRect r="19702"/>
          <a:stretch/>
        </p:blipFill>
        <p:spPr>
          <a:xfrm>
            <a:off x="5964738" y="1037545"/>
            <a:ext cx="3044643" cy="5141725"/>
          </a:xfrm>
          <a:prstGeom prst="rect">
            <a:avLst/>
          </a:prstGeom>
        </p:spPr>
      </p:pic>
      <p:grpSp>
        <p:nvGrpSpPr>
          <p:cNvPr id="39" name="Group 38"/>
          <p:cNvGrpSpPr/>
          <p:nvPr/>
        </p:nvGrpSpPr>
        <p:grpSpPr>
          <a:xfrm>
            <a:off x="10202295" y="2291175"/>
            <a:ext cx="1741763" cy="2183654"/>
            <a:chOff x="223146" y="2514998"/>
            <a:chExt cx="2287057" cy="2867291"/>
          </a:xfrm>
        </p:grpSpPr>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l="2831" t="-156" r="30742" b="-156"/>
            <a:stretch/>
          </p:blipFill>
          <p:spPr>
            <a:xfrm>
              <a:off x="223146" y="3096289"/>
              <a:ext cx="2287057" cy="2286000"/>
            </a:xfrm>
            <a:prstGeom prst="ellipse">
              <a:avLst/>
            </a:prstGeom>
          </p:spPr>
        </p:pic>
        <p:sp>
          <p:nvSpPr>
            <p:cNvPr id="41" name="Rectangle 40"/>
            <p:cNvSpPr/>
            <p:nvPr/>
          </p:nvSpPr>
          <p:spPr>
            <a:xfrm>
              <a:off x="1245393" y="2514998"/>
              <a:ext cx="242565" cy="497673"/>
            </a:xfrm>
            <a:prstGeom prst="rect">
              <a:avLst/>
            </a:prstGeom>
          </p:spPr>
          <p:txBody>
            <a:bodyPr wrap="none">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13927" fontAlgn="base">
                <a:lnSpc>
                  <a:spcPct val="95000"/>
                </a:lnSpc>
                <a:spcBef>
                  <a:spcPct val="0"/>
                </a:spcBef>
                <a:spcAft>
                  <a:spcPts val="1175"/>
                </a:spcAft>
                <a:defRPr/>
              </a:pPr>
              <a:endParaRPr lang="en-US" sz="1961" b="1" kern="0" dirty="0">
                <a:ln w="3175">
                  <a:noFill/>
                </a:ln>
                <a:gradFill>
                  <a:gsLst>
                    <a:gs pos="885">
                      <a:srgbClr val="0078D7"/>
                    </a:gs>
                    <a:gs pos="23000">
                      <a:srgbClr val="0078D7"/>
                    </a:gs>
                  </a:gsLst>
                  <a:lin ang="5400000" scaled="1"/>
                </a:gradFill>
                <a:latin typeface="Segoe UI Semilight" panose="020B0402040204020203" pitchFamily="34" charset="0"/>
                <a:ea typeface="Segoe UI" pitchFamily="34" charset="0"/>
                <a:cs typeface="Segoe UI Semilight" panose="020B0402040204020203" pitchFamily="34" charset="0"/>
              </a:endParaRPr>
            </a:p>
          </p:txBody>
        </p:sp>
      </p:grpSp>
      <p:sp>
        <p:nvSpPr>
          <p:cNvPr id="42" name="Speech Bubble: Oval 41"/>
          <p:cNvSpPr/>
          <p:nvPr/>
        </p:nvSpPr>
        <p:spPr bwMode="auto">
          <a:xfrm>
            <a:off x="487694" y="1666133"/>
            <a:ext cx="1468141" cy="1120531"/>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b="1" kern="0" dirty="0">
                <a:gradFill>
                  <a:gsLst>
                    <a:gs pos="0">
                      <a:srgbClr val="FFFFFF"/>
                    </a:gs>
                    <a:gs pos="100000">
                      <a:srgbClr val="FFFFFF"/>
                    </a:gs>
                  </a:gsLst>
                  <a:lin ang="5400000" scaled="0"/>
                </a:gradFill>
                <a:latin typeface="Segoe UI Semilight"/>
              </a:rPr>
              <a:t>Your Bot </a:t>
            </a:r>
            <a:r>
              <a:rPr lang="en-US" sz="1372" kern="0" dirty="0">
                <a:gradFill>
                  <a:gsLst>
                    <a:gs pos="0">
                      <a:srgbClr val="FFFFFF"/>
                    </a:gs>
                    <a:gs pos="100000">
                      <a:srgbClr val="FFFFFF"/>
                    </a:gs>
                  </a:gsLst>
                  <a:lin ang="5400000" scaled="0"/>
                </a:gradFill>
                <a:latin typeface="Segoe UI Semilight"/>
              </a:rPr>
              <a:t>– A web app</a:t>
            </a:r>
          </a:p>
        </p:txBody>
      </p:sp>
      <p:sp>
        <p:nvSpPr>
          <p:cNvPr id="44" name="Speech Bubble: Oval 43"/>
          <p:cNvSpPr/>
          <p:nvPr/>
        </p:nvSpPr>
        <p:spPr bwMode="auto">
          <a:xfrm>
            <a:off x="2695979" y="4383836"/>
            <a:ext cx="2428894" cy="1582822"/>
          </a:xfrm>
          <a:prstGeom prst="wedgeEllipseCallout">
            <a:avLst>
              <a:gd name="adj1" fmla="val -16013"/>
              <a:gd name="adj2" fmla="val -66653"/>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b="1" kern="0" dirty="0">
                <a:gradFill>
                  <a:gsLst>
                    <a:gs pos="0">
                      <a:srgbClr val="FFFFFF"/>
                    </a:gs>
                    <a:gs pos="100000">
                      <a:srgbClr val="FFFFFF"/>
                    </a:gs>
                  </a:gsLst>
                  <a:lin ang="5400000" scaled="0"/>
                </a:gradFill>
                <a:latin typeface="Segoe UI Semilight"/>
              </a:rPr>
              <a:t>MS Bot Connector </a:t>
            </a:r>
            <a:r>
              <a:rPr lang="en-US" sz="1372" kern="0" dirty="0">
                <a:gradFill>
                  <a:gsLst>
                    <a:gs pos="0">
                      <a:srgbClr val="FFFFFF"/>
                    </a:gs>
                    <a:gs pos="100000">
                      <a:srgbClr val="FFFFFF"/>
                    </a:gs>
                  </a:gsLst>
                  <a:lin ang="5400000" scaled="0"/>
                </a:gradFill>
                <a:latin typeface="Segoe UI Semilight"/>
              </a:rPr>
              <a:t>-</a:t>
            </a:r>
          </a:p>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Routes Messages, Manages State,  Storage etc.</a:t>
            </a:r>
          </a:p>
        </p:txBody>
      </p:sp>
      <p:sp>
        <p:nvSpPr>
          <p:cNvPr id="45" name="Speech Bubble: Oval 44"/>
          <p:cNvSpPr/>
          <p:nvPr/>
        </p:nvSpPr>
        <p:spPr bwMode="auto">
          <a:xfrm>
            <a:off x="7291233" y="67407"/>
            <a:ext cx="1468141" cy="1120531"/>
          </a:xfrm>
          <a:prstGeom prst="wedgeEllipseCallou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channels</a:t>
            </a:r>
          </a:p>
        </p:txBody>
      </p:sp>
      <p:sp>
        <p:nvSpPr>
          <p:cNvPr id="46" name="Speech Bubble: Oval 45"/>
          <p:cNvSpPr/>
          <p:nvPr/>
        </p:nvSpPr>
        <p:spPr bwMode="auto">
          <a:xfrm>
            <a:off x="10604025" y="1405086"/>
            <a:ext cx="1468141" cy="1120531"/>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Humans</a:t>
            </a:r>
          </a:p>
        </p:txBody>
      </p:sp>
      <p:sp>
        <p:nvSpPr>
          <p:cNvPr id="15" name="Oval 14"/>
          <p:cNvSpPr/>
          <p:nvPr/>
        </p:nvSpPr>
        <p:spPr bwMode="auto">
          <a:xfrm>
            <a:off x="1364418" y="4369786"/>
            <a:ext cx="1000766" cy="1043616"/>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Any APIs</a:t>
            </a:r>
          </a:p>
        </p:txBody>
      </p:sp>
      <p:sp>
        <p:nvSpPr>
          <p:cNvPr id="29" name="Oval 28"/>
          <p:cNvSpPr/>
          <p:nvPr/>
        </p:nvSpPr>
        <p:spPr bwMode="auto">
          <a:xfrm>
            <a:off x="92193" y="4891595"/>
            <a:ext cx="1019656" cy="1089490"/>
          </a:xfrm>
          <a:prstGeom prst="ellipse">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Cognitive APIs</a:t>
            </a:r>
          </a:p>
        </p:txBody>
      </p:sp>
      <p:cxnSp>
        <p:nvCxnSpPr>
          <p:cNvPr id="19" name="Straight Arrow Connector 18"/>
          <p:cNvCxnSpPr>
            <a:stCxn id="15" idx="1"/>
            <a:endCxn id="4" idx="5"/>
          </p:cNvCxnSpPr>
          <p:nvPr/>
        </p:nvCxnSpPr>
        <p:spPr>
          <a:xfrm flipH="1" flipV="1">
            <a:off x="1058182" y="3937630"/>
            <a:ext cx="452796" cy="58499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9" idx="0"/>
            <a:endCxn id="4" idx="4"/>
          </p:cNvCxnSpPr>
          <p:nvPr/>
        </p:nvCxnSpPr>
        <p:spPr>
          <a:xfrm flipV="1">
            <a:off x="602021" y="4089323"/>
            <a:ext cx="92649" cy="802271"/>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084666" y="3574948"/>
            <a:ext cx="178722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222530" y="3579353"/>
            <a:ext cx="178722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flipV="1">
            <a:off x="8096723" y="3567195"/>
            <a:ext cx="178722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a:stretch>
            <a:fillRect/>
          </a:stretch>
        </p:blipFill>
        <p:spPr>
          <a:xfrm>
            <a:off x="9450934" y="3111509"/>
            <a:ext cx="524819" cy="361629"/>
          </a:xfrm>
          <a:prstGeom prst="rect">
            <a:avLst/>
          </a:prstGeom>
        </p:spPr>
      </p:pic>
      <p:pic>
        <p:nvPicPr>
          <p:cNvPr id="16" name="Picture 15"/>
          <p:cNvPicPr>
            <a:picLocks noChangeAspect="1"/>
          </p:cNvPicPr>
          <p:nvPr/>
        </p:nvPicPr>
        <p:blipFill>
          <a:blip r:embed="rId6"/>
          <a:stretch>
            <a:fillRect/>
          </a:stretch>
        </p:blipFill>
        <p:spPr>
          <a:xfrm>
            <a:off x="2553689" y="3111509"/>
            <a:ext cx="524819" cy="361629"/>
          </a:xfrm>
          <a:prstGeom prst="rect">
            <a:avLst/>
          </a:prstGeom>
        </p:spPr>
      </p:pic>
      <p:pic>
        <p:nvPicPr>
          <p:cNvPr id="33" name="Picture 32"/>
          <p:cNvPicPr>
            <a:picLocks noChangeAspect="1"/>
          </p:cNvPicPr>
          <p:nvPr/>
        </p:nvPicPr>
        <p:blipFill>
          <a:blip r:embed="rId6"/>
          <a:stretch>
            <a:fillRect/>
          </a:stretch>
        </p:blipFill>
        <p:spPr>
          <a:xfrm>
            <a:off x="1267922" y="3756815"/>
            <a:ext cx="524819" cy="361629"/>
          </a:xfrm>
          <a:prstGeom prst="rect">
            <a:avLst/>
          </a:prstGeom>
        </p:spPr>
      </p:pic>
      <p:pic>
        <p:nvPicPr>
          <p:cNvPr id="34" name="Picture 33"/>
          <p:cNvPicPr>
            <a:picLocks noChangeAspect="1"/>
          </p:cNvPicPr>
          <p:nvPr/>
        </p:nvPicPr>
        <p:blipFill>
          <a:blip r:embed="rId6"/>
          <a:stretch>
            <a:fillRect/>
          </a:stretch>
        </p:blipFill>
        <p:spPr>
          <a:xfrm>
            <a:off x="3867859" y="3817777"/>
            <a:ext cx="524819" cy="361629"/>
          </a:xfrm>
          <a:prstGeom prst="rect">
            <a:avLst/>
          </a:prstGeom>
        </p:spPr>
      </p:pic>
    </p:spTree>
    <p:extLst>
      <p:ext uri="{BB962C8B-B14F-4D97-AF65-F5344CB8AC3E}">
        <p14:creationId xmlns:p14="http://schemas.microsoft.com/office/powerpoint/2010/main" val="209769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par>
                                <p:cTn id="54" presetID="22" presetClass="entr" presetSubtype="8"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par>
                                <p:cTn id="57" presetID="22" presetClass="entr" presetSubtype="8"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42" presetClass="path" presetSubtype="0" accel="50000" decel="50000" fill="hold" nodeType="withEffect">
                                  <p:stCondLst>
                                    <p:cond delay="0"/>
                                  </p:stCondLst>
                                  <p:childTnLst>
                                    <p:animMotion origin="layout" path="M 4.39622E-6 2.76441E-6 L -0.44958 -0.00341 " pathEditMode="relative" rAng="0" ptsTypes="AA">
                                      <p:cBhvr>
                                        <p:cTn id="66" dur="2000" fill="hold"/>
                                        <p:tgtEl>
                                          <p:spTgt spid="14"/>
                                        </p:tgtEl>
                                        <p:attrNameLst>
                                          <p:attrName>ppt_x</p:attrName>
                                          <p:attrName>ppt_y</p:attrName>
                                        </p:attrNameLst>
                                      </p:cBhvr>
                                      <p:rCtr x="-22479" y="-182"/>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42" presetClass="path" presetSubtype="0" accel="50000" decel="50000" fill="hold" nodeType="withEffect">
                                  <p:stCondLst>
                                    <p:cond delay="0"/>
                                  </p:stCondLst>
                                  <p:childTnLst>
                                    <p:animMotion origin="layout" path="M 3.48226E-6 2.76441E-6 L -0.10991 -0.00409 " pathEditMode="relative" rAng="0" ptsTypes="AA">
                                      <p:cBhvr>
                                        <p:cTn id="73" dur="2000" fill="hold"/>
                                        <p:tgtEl>
                                          <p:spTgt spid="16"/>
                                        </p:tgtEl>
                                        <p:attrNameLst>
                                          <p:attrName>ppt_x</p:attrName>
                                          <p:attrName>ppt_y</p:attrName>
                                        </p:attrNameLst>
                                      </p:cBhvr>
                                      <p:rCtr x="-5502" y="-204"/>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42" presetClass="path" presetSubtype="0" accel="50000" decel="50000" fill="hold" nodeType="withEffect">
                                  <p:stCondLst>
                                    <p:cond delay="0"/>
                                  </p:stCondLst>
                                  <p:childTnLst>
                                    <p:animMotion origin="layout" path="M 1.31733E-6 3.02315E-6 L 0.10761 3.02315E-6 " pathEditMode="relative" rAng="0" ptsTypes="AA">
                                      <p:cBhvr>
                                        <p:cTn id="85" dur="2000" fill="hold"/>
                                        <p:tgtEl>
                                          <p:spTgt spid="33"/>
                                        </p:tgtEl>
                                        <p:attrNameLst>
                                          <p:attrName>ppt_x</p:attrName>
                                          <p:attrName>ppt_y</p:attrName>
                                        </p:attrNameLst>
                                      </p:cBhvr>
                                      <p:rCtr x="5374" y="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42" presetClass="path" presetSubtype="0" accel="50000" decel="50000" fill="hold" nodeType="withEffect">
                                  <p:stCondLst>
                                    <p:cond delay="0"/>
                                  </p:stCondLst>
                                  <p:childTnLst>
                                    <p:animMotion origin="layout" path="M 3.21675E-7 1.4571E-6 L 0.45532 -0.00409 " pathEditMode="relative" rAng="0" ptsTypes="AA">
                                      <p:cBhvr>
                                        <p:cTn id="92" dur="2000" fill="hold"/>
                                        <p:tgtEl>
                                          <p:spTgt spid="34"/>
                                        </p:tgtEl>
                                        <p:attrNameLst>
                                          <p:attrName>ppt_x</p:attrName>
                                          <p:attrName>ppt_y</p:attrName>
                                        </p:attrNameLst>
                                      </p:cBhvr>
                                      <p:rCtr x="22760" y="-204"/>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34"/>
                                        </p:tgtEl>
                                      </p:cBhvr>
                                    </p:animEffect>
                                    <p:set>
                                      <p:cBhvr>
                                        <p:cTn id="9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animBg="1"/>
      <p:bldP spid="46" grpId="0" animBg="1"/>
      <p:bldP spid="15" grpId="0" animBg="1"/>
      <p:bldP spid="29" grpId="0" animBg="1"/>
    </p:bld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THR2110</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CCDF05-C449-4F5A-97DA-0C223D536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5a4b3278-325d-441a-b38f-6f1926bc734e"/>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http://schemas.microsoft.com/sharepoint/v3"/>
    <ds:schemaRef ds:uri="http://schemas.openxmlformats.org/package/2006/metadata/core-properties"/>
    <ds:schemaRef ds:uri="9d1f81f6-e953-47ea-988e-33ed651c58e6"/>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3836</TotalTime>
  <Words>767</Words>
  <Application>Microsoft Office PowerPoint</Application>
  <PresentationFormat>Widescreen</PresentationFormat>
  <Paragraphs>124</Paragraphs>
  <Slides>21</Slides>
  <Notes>10</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Arial</vt:lpstr>
      <vt:lpstr>Calibri</vt:lpstr>
      <vt:lpstr>Consolas</vt:lpstr>
      <vt:lpstr>Lato</vt:lpstr>
      <vt:lpstr>Montserrat</vt:lpstr>
      <vt:lpstr>Rockwell Condensed</vt:lpstr>
      <vt:lpstr>Segoe UI</vt:lpstr>
      <vt:lpstr>Segoe UI Light</vt:lpstr>
      <vt:lpstr>Segoe UI Semibold</vt:lpstr>
      <vt:lpstr>Segoe UI Semilight</vt:lpstr>
      <vt:lpstr>Wingdings</vt:lpstr>
      <vt:lpstr>5-50203_Microsoft_Ignite_Template</vt:lpstr>
      <vt:lpstr>1_5-50203_Microsoft_Ignite_Template</vt:lpstr>
      <vt:lpstr>PowerPoint Presentation</vt:lpstr>
      <vt:lpstr>Introduction to  Azure Bot Services</vt:lpstr>
      <vt:lpstr>Agenda</vt:lpstr>
      <vt:lpstr>Digital Transformation</vt:lpstr>
      <vt:lpstr>PowerPoint Presentation</vt:lpstr>
      <vt:lpstr>Digital Transformation - IT Enablement</vt:lpstr>
      <vt:lpstr>Bots</vt:lpstr>
      <vt:lpstr>Rise of the Cognitive Assistant</vt:lpstr>
      <vt:lpstr>What is a Bot ?</vt:lpstr>
      <vt:lpstr>PowerPoint Presentation</vt:lpstr>
      <vt:lpstr>Connectors and Benefits</vt:lpstr>
      <vt:lpstr>Bot Framework</vt:lpstr>
      <vt:lpstr>Bot Framework - Engage with your users</vt:lpstr>
      <vt:lpstr>LUIS.ai</vt:lpstr>
      <vt:lpstr>PowerPoint Presentation</vt:lpstr>
      <vt:lpstr>Commerce Chatbot</vt:lpstr>
      <vt:lpstr>Informational Chatbot</vt:lpstr>
      <vt:lpstr>Enterprise Chatbot</vt:lpstr>
      <vt:lpstr>Building Intelligent Bots</vt:lpstr>
      <vt:lpstr>Summary</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THR2110</dc:title>
  <dc:subject>Microsoft Ignite</dc:subject>
  <dc:creator>Brieanne Vanderpool</dc:creator>
  <cp:keywords>Microsoft Ignite</cp:keywords>
  <dc:description/>
  <cp:lastModifiedBy>Nithin Mohan</cp:lastModifiedBy>
  <cp:revision>50</cp:revision>
  <dcterms:created xsi:type="dcterms:W3CDTF">2018-08-10T17:04:28Z</dcterms:created>
  <dcterms:modified xsi:type="dcterms:W3CDTF">2018-12-14T16:47:32Z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